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9"/>
  </p:notesMasterIdLst>
  <p:handoutMasterIdLst>
    <p:handoutMasterId r:id="rId220"/>
  </p:handoutMasterIdLst>
  <p:sldIdLst>
    <p:sldId id="26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431" r:id="rId11"/>
    <p:sldId id="276" r:id="rId12"/>
    <p:sldId id="277" r:id="rId13"/>
    <p:sldId id="278" r:id="rId14"/>
    <p:sldId id="279" r:id="rId15"/>
    <p:sldId id="280" r:id="rId16"/>
    <p:sldId id="281" r:id="rId17"/>
    <p:sldId id="415" r:id="rId18"/>
    <p:sldId id="436" r:id="rId19"/>
    <p:sldId id="440" r:id="rId20"/>
    <p:sldId id="435" r:id="rId21"/>
    <p:sldId id="438" r:id="rId22"/>
    <p:sldId id="439" r:id="rId23"/>
    <p:sldId id="441" r:id="rId24"/>
    <p:sldId id="437" r:id="rId25"/>
    <p:sldId id="283" r:id="rId26"/>
    <p:sldId id="284" r:id="rId27"/>
    <p:sldId id="285" r:id="rId28"/>
    <p:sldId id="286" r:id="rId29"/>
    <p:sldId id="287" r:id="rId30"/>
    <p:sldId id="432" r:id="rId31"/>
    <p:sldId id="288" r:id="rId32"/>
    <p:sldId id="289" r:id="rId33"/>
    <p:sldId id="290" r:id="rId34"/>
    <p:sldId id="291" r:id="rId35"/>
    <p:sldId id="292" r:id="rId36"/>
    <p:sldId id="416" r:id="rId37"/>
    <p:sldId id="444" r:id="rId38"/>
    <p:sldId id="443" r:id="rId39"/>
    <p:sldId id="445" r:id="rId40"/>
    <p:sldId id="446" r:id="rId41"/>
    <p:sldId id="447" r:id="rId42"/>
    <p:sldId id="442" r:id="rId43"/>
    <p:sldId id="294" r:id="rId44"/>
    <p:sldId id="295" r:id="rId45"/>
    <p:sldId id="296" r:id="rId46"/>
    <p:sldId id="297" r:id="rId47"/>
    <p:sldId id="413" r:id="rId48"/>
    <p:sldId id="414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417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418" r:id="rId67"/>
    <p:sldId id="452" r:id="rId68"/>
    <p:sldId id="448" r:id="rId69"/>
    <p:sldId id="451" r:id="rId70"/>
    <p:sldId id="449" r:id="rId71"/>
    <p:sldId id="453" r:id="rId72"/>
    <p:sldId id="450" r:id="rId73"/>
    <p:sldId id="454" r:id="rId74"/>
    <p:sldId id="314" r:id="rId75"/>
    <p:sldId id="315" r:id="rId76"/>
    <p:sldId id="316" r:id="rId77"/>
    <p:sldId id="317" r:id="rId78"/>
    <p:sldId id="318" r:id="rId79"/>
    <p:sldId id="319" r:id="rId80"/>
    <p:sldId id="320" r:id="rId81"/>
    <p:sldId id="321" r:id="rId82"/>
    <p:sldId id="322" r:id="rId83"/>
    <p:sldId id="419" r:id="rId84"/>
    <p:sldId id="455" r:id="rId85"/>
    <p:sldId id="456" r:id="rId86"/>
    <p:sldId id="457" r:id="rId87"/>
    <p:sldId id="458" r:id="rId88"/>
    <p:sldId id="460" r:id="rId89"/>
    <p:sldId id="461" r:id="rId90"/>
    <p:sldId id="459" r:id="rId91"/>
    <p:sldId id="462" r:id="rId92"/>
    <p:sldId id="323" r:id="rId93"/>
    <p:sldId id="324" r:id="rId94"/>
    <p:sldId id="325" r:id="rId95"/>
    <p:sldId id="326" r:id="rId96"/>
    <p:sldId id="327" r:id="rId97"/>
    <p:sldId id="420" r:id="rId98"/>
    <p:sldId id="328" r:id="rId99"/>
    <p:sldId id="329" r:id="rId100"/>
    <p:sldId id="330" r:id="rId101"/>
    <p:sldId id="331" r:id="rId102"/>
    <p:sldId id="332" r:id="rId103"/>
    <p:sldId id="333" r:id="rId104"/>
    <p:sldId id="334" r:id="rId105"/>
    <p:sldId id="421" r:id="rId106"/>
    <p:sldId id="464" r:id="rId107"/>
    <p:sldId id="466" r:id="rId108"/>
    <p:sldId id="467" r:id="rId109"/>
    <p:sldId id="465" r:id="rId110"/>
    <p:sldId id="463" r:id="rId111"/>
    <p:sldId id="468" r:id="rId112"/>
    <p:sldId id="469" r:id="rId113"/>
    <p:sldId id="335" r:id="rId114"/>
    <p:sldId id="336" r:id="rId115"/>
    <p:sldId id="337" r:id="rId116"/>
    <p:sldId id="338" r:id="rId117"/>
    <p:sldId id="424" r:id="rId118"/>
    <p:sldId id="339" r:id="rId119"/>
    <p:sldId id="340" r:id="rId120"/>
    <p:sldId id="341" r:id="rId121"/>
    <p:sldId id="342" r:id="rId122"/>
    <p:sldId id="343" r:id="rId123"/>
    <p:sldId id="344" r:id="rId124"/>
    <p:sldId id="422" r:id="rId125"/>
    <p:sldId id="470" r:id="rId126"/>
    <p:sldId id="471" r:id="rId127"/>
    <p:sldId id="472" r:id="rId128"/>
    <p:sldId id="473" r:id="rId129"/>
    <p:sldId id="474" r:id="rId130"/>
    <p:sldId id="345" r:id="rId131"/>
    <p:sldId id="346" r:id="rId132"/>
    <p:sldId id="347" r:id="rId133"/>
    <p:sldId id="349" r:id="rId134"/>
    <p:sldId id="348" r:id="rId135"/>
    <p:sldId id="423" r:id="rId136"/>
    <p:sldId id="350" r:id="rId137"/>
    <p:sldId id="351" r:id="rId138"/>
    <p:sldId id="352" r:id="rId139"/>
    <p:sldId id="425" r:id="rId140"/>
    <p:sldId id="353" r:id="rId141"/>
    <p:sldId id="354" r:id="rId142"/>
    <p:sldId id="355" r:id="rId143"/>
    <p:sldId id="356" r:id="rId144"/>
    <p:sldId id="357" r:id="rId145"/>
    <p:sldId id="426" r:id="rId146"/>
    <p:sldId id="475" r:id="rId147"/>
    <p:sldId id="476" r:id="rId148"/>
    <p:sldId id="477" r:id="rId149"/>
    <p:sldId id="478" r:id="rId150"/>
    <p:sldId id="479" r:id="rId151"/>
    <p:sldId id="480" r:id="rId152"/>
    <p:sldId id="481" r:id="rId153"/>
    <p:sldId id="358" r:id="rId154"/>
    <p:sldId id="359" r:id="rId155"/>
    <p:sldId id="360" r:id="rId156"/>
    <p:sldId id="361" r:id="rId157"/>
    <p:sldId id="362" r:id="rId158"/>
    <p:sldId id="363" r:id="rId159"/>
    <p:sldId id="364" r:id="rId160"/>
    <p:sldId id="433" r:id="rId161"/>
    <p:sldId id="365" r:id="rId162"/>
    <p:sldId id="366" r:id="rId163"/>
    <p:sldId id="367" r:id="rId164"/>
    <p:sldId id="368" r:id="rId165"/>
    <p:sldId id="369" r:id="rId166"/>
    <p:sldId id="370" r:id="rId167"/>
    <p:sldId id="371" r:id="rId168"/>
    <p:sldId id="427" r:id="rId169"/>
    <p:sldId id="482" r:id="rId170"/>
    <p:sldId id="483" r:id="rId171"/>
    <p:sldId id="484" r:id="rId172"/>
    <p:sldId id="487" r:id="rId173"/>
    <p:sldId id="485" r:id="rId174"/>
    <p:sldId id="486" r:id="rId175"/>
    <p:sldId id="372" r:id="rId176"/>
    <p:sldId id="373" r:id="rId177"/>
    <p:sldId id="374" r:id="rId178"/>
    <p:sldId id="375" r:id="rId179"/>
    <p:sldId id="376" r:id="rId180"/>
    <p:sldId id="377" r:id="rId181"/>
    <p:sldId id="434" r:id="rId182"/>
    <p:sldId id="378" r:id="rId183"/>
    <p:sldId id="379" r:id="rId184"/>
    <p:sldId id="380" r:id="rId185"/>
    <p:sldId id="381" r:id="rId186"/>
    <p:sldId id="382" r:id="rId187"/>
    <p:sldId id="383" r:id="rId188"/>
    <p:sldId id="428" r:id="rId189"/>
    <p:sldId id="490" r:id="rId190"/>
    <p:sldId id="488" r:id="rId191"/>
    <p:sldId id="489" r:id="rId192"/>
    <p:sldId id="491" r:id="rId193"/>
    <p:sldId id="384" r:id="rId194"/>
    <p:sldId id="385" r:id="rId195"/>
    <p:sldId id="386" r:id="rId196"/>
    <p:sldId id="387" r:id="rId197"/>
    <p:sldId id="388" r:id="rId198"/>
    <p:sldId id="389" r:id="rId199"/>
    <p:sldId id="390" r:id="rId200"/>
    <p:sldId id="391" r:id="rId201"/>
    <p:sldId id="429" r:id="rId202"/>
    <p:sldId id="392" r:id="rId203"/>
    <p:sldId id="393" r:id="rId204"/>
    <p:sldId id="394" r:id="rId205"/>
    <p:sldId id="395" r:id="rId206"/>
    <p:sldId id="396" r:id="rId207"/>
    <p:sldId id="397" r:id="rId208"/>
    <p:sldId id="430" r:id="rId209"/>
    <p:sldId id="492" r:id="rId210"/>
    <p:sldId id="493" r:id="rId211"/>
    <p:sldId id="495" r:id="rId212"/>
    <p:sldId id="494" r:id="rId213"/>
    <p:sldId id="496" r:id="rId214"/>
    <p:sldId id="497" r:id="rId215"/>
    <p:sldId id="498" r:id="rId216"/>
    <p:sldId id="499" r:id="rId217"/>
    <p:sldId id="500" r:id="rId2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34" y="7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59" Type="http://schemas.openxmlformats.org/officeDocument/2006/relationships/slide" Target="slides/slide157.xml"/><Relationship Id="rId170" Type="http://schemas.openxmlformats.org/officeDocument/2006/relationships/slide" Target="slides/slide168.xml"/><Relationship Id="rId191" Type="http://schemas.openxmlformats.org/officeDocument/2006/relationships/slide" Target="slides/slide189.xml"/><Relationship Id="rId205" Type="http://schemas.openxmlformats.org/officeDocument/2006/relationships/slide" Target="slides/slide203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81" Type="http://schemas.openxmlformats.org/officeDocument/2006/relationships/slide" Target="slides/slide179.xml"/><Relationship Id="rId216" Type="http://schemas.openxmlformats.org/officeDocument/2006/relationships/slide" Target="slides/slide214.xml"/><Relationship Id="rId22" Type="http://schemas.openxmlformats.org/officeDocument/2006/relationships/slide" Target="slides/slide20.xml"/><Relationship Id="rId43" Type="http://schemas.openxmlformats.org/officeDocument/2006/relationships/slide" Target="slides/slide41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139" Type="http://schemas.openxmlformats.org/officeDocument/2006/relationships/slide" Target="slides/slide137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71" Type="http://schemas.openxmlformats.org/officeDocument/2006/relationships/slide" Target="slides/slide169.xml"/><Relationship Id="rId192" Type="http://schemas.openxmlformats.org/officeDocument/2006/relationships/slide" Target="slides/slide190.xml"/><Relationship Id="rId206" Type="http://schemas.openxmlformats.org/officeDocument/2006/relationships/slide" Target="slides/slide204.xml"/><Relationship Id="rId12" Type="http://schemas.openxmlformats.org/officeDocument/2006/relationships/slide" Target="slides/slide10.xml"/><Relationship Id="rId33" Type="http://schemas.openxmlformats.org/officeDocument/2006/relationships/slide" Target="slides/slide31.xml"/><Relationship Id="rId108" Type="http://schemas.openxmlformats.org/officeDocument/2006/relationships/slide" Target="slides/slide106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5" Type="http://schemas.openxmlformats.org/officeDocument/2006/relationships/slide" Target="slides/slide73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61" Type="http://schemas.openxmlformats.org/officeDocument/2006/relationships/slide" Target="slides/slide159.xml"/><Relationship Id="rId182" Type="http://schemas.openxmlformats.org/officeDocument/2006/relationships/slide" Target="slides/slide180.xml"/><Relationship Id="rId217" Type="http://schemas.openxmlformats.org/officeDocument/2006/relationships/slide" Target="slides/slide215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5" Type="http://schemas.openxmlformats.org/officeDocument/2006/relationships/slide" Target="slides/slide63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51" Type="http://schemas.openxmlformats.org/officeDocument/2006/relationships/slide" Target="slides/slide149.xml"/><Relationship Id="rId172" Type="http://schemas.openxmlformats.org/officeDocument/2006/relationships/slide" Target="slides/slide170.xml"/><Relationship Id="rId193" Type="http://schemas.openxmlformats.org/officeDocument/2006/relationships/slide" Target="slides/slide191.xml"/><Relationship Id="rId207" Type="http://schemas.openxmlformats.org/officeDocument/2006/relationships/slide" Target="slides/slide205.xml"/><Relationship Id="rId13" Type="http://schemas.openxmlformats.org/officeDocument/2006/relationships/slide" Target="slides/slide11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20" Type="http://schemas.openxmlformats.org/officeDocument/2006/relationships/slide" Target="slides/slide118.xml"/><Relationship Id="rId141" Type="http://schemas.openxmlformats.org/officeDocument/2006/relationships/slide" Target="slides/slide139.xml"/><Relationship Id="rId7" Type="http://schemas.openxmlformats.org/officeDocument/2006/relationships/slide" Target="slides/slide5.xml"/><Relationship Id="rId162" Type="http://schemas.openxmlformats.org/officeDocument/2006/relationships/slide" Target="slides/slide160.xml"/><Relationship Id="rId183" Type="http://schemas.openxmlformats.org/officeDocument/2006/relationships/slide" Target="slides/slide181.xml"/><Relationship Id="rId218" Type="http://schemas.openxmlformats.org/officeDocument/2006/relationships/slide" Target="slides/slide216.xml"/><Relationship Id="rId24" Type="http://schemas.openxmlformats.org/officeDocument/2006/relationships/slide" Target="slides/slide22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31" Type="http://schemas.openxmlformats.org/officeDocument/2006/relationships/slide" Target="slides/slide129.xml"/><Relationship Id="rId152" Type="http://schemas.openxmlformats.org/officeDocument/2006/relationships/slide" Target="slides/slide150.xml"/><Relationship Id="rId173" Type="http://schemas.openxmlformats.org/officeDocument/2006/relationships/slide" Target="slides/slide171.xml"/><Relationship Id="rId194" Type="http://schemas.openxmlformats.org/officeDocument/2006/relationships/slide" Target="slides/slide192.xml"/><Relationship Id="rId208" Type="http://schemas.openxmlformats.org/officeDocument/2006/relationships/slide" Target="slides/slide206.xml"/><Relationship Id="rId14" Type="http://schemas.openxmlformats.org/officeDocument/2006/relationships/slide" Target="slides/slide12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184" Type="http://schemas.openxmlformats.org/officeDocument/2006/relationships/slide" Target="slides/slide182.xml"/><Relationship Id="rId189" Type="http://schemas.openxmlformats.org/officeDocument/2006/relationships/slide" Target="slides/slide187.xml"/><Relationship Id="rId21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4" Type="http://schemas.openxmlformats.org/officeDocument/2006/relationships/slide" Target="slides/slide212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slide" Target="slides/slide172.xml"/><Relationship Id="rId179" Type="http://schemas.openxmlformats.org/officeDocument/2006/relationships/slide" Target="slides/slide177.xml"/><Relationship Id="rId195" Type="http://schemas.openxmlformats.org/officeDocument/2006/relationships/slide" Target="slides/slide193.xml"/><Relationship Id="rId209" Type="http://schemas.openxmlformats.org/officeDocument/2006/relationships/slide" Target="slides/slide207.xml"/><Relationship Id="rId190" Type="http://schemas.openxmlformats.org/officeDocument/2006/relationships/slide" Target="slides/slide188.xml"/><Relationship Id="rId204" Type="http://schemas.openxmlformats.org/officeDocument/2006/relationships/slide" Target="slides/slide202.xml"/><Relationship Id="rId220" Type="http://schemas.openxmlformats.org/officeDocument/2006/relationships/handoutMaster" Target="handoutMasters/handoutMaster1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185" Type="http://schemas.openxmlformats.org/officeDocument/2006/relationships/slide" Target="slides/slide18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80" Type="http://schemas.openxmlformats.org/officeDocument/2006/relationships/slide" Target="slides/slide178.xml"/><Relationship Id="rId210" Type="http://schemas.openxmlformats.org/officeDocument/2006/relationships/slide" Target="slides/slide208.xml"/><Relationship Id="rId215" Type="http://schemas.openxmlformats.org/officeDocument/2006/relationships/slide" Target="slides/slide213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75" Type="http://schemas.openxmlformats.org/officeDocument/2006/relationships/slide" Target="slides/slide173.xml"/><Relationship Id="rId196" Type="http://schemas.openxmlformats.org/officeDocument/2006/relationships/slide" Target="slides/slide194.xml"/><Relationship Id="rId200" Type="http://schemas.openxmlformats.org/officeDocument/2006/relationships/slide" Target="slides/slide198.xml"/><Relationship Id="rId16" Type="http://schemas.openxmlformats.org/officeDocument/2006/relationships/slide" Target="slides/slide14.xml"/><Relationship Id="rId221" Type="http://schemas.openxmlformats.org/officeDocument/2006/relationships/presProps" Target="presProps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Relationship Id="rId165" Type="http://schemas.openxmlformats.org/officeDocument/2006/relationships/slide" Target="slides/slide163.xml"/><Relationship Id="rId186" Type="http://schemas.openxmlformats.org/officeDocument/2006/relationships/slide" Target="slides/slide184.xml"/><Relationship Id="rId211" Type="http://schemas.openxmlformats.org/officeDocument/2006/relationships/slide" Target="slides/slide209.xml"/><Relationship Id="rId27" Type="http://schemas.openxmlformats.org/officeDocument/2006/relationships/slide" Target="slides/slide25.xml"/><Relationship Id="rId48" Type="http://schemas.openxmlformats.org/officeDocument/2006/relationships/slide" Target="slides/slide46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34" Type="http://schemas.openxmlformats.org/officeDocument/2006/relationships/slide" Target="slides/slide132.xml"/><Relationship Id="rId80" Type="http://schemas.openxmlformats.org/officeDocument/2006/relationships/slide" Target="slides/slide78.xml"/><Relationship Id="rId155" Type="http://schemas.openxmlformats.org/officeDocument/2006/relationships/slide" Target="slides/slide153.xml"/><Relationship Id="rId176" Type="http://schemas.openxmlformats.org/officeDocument/2006/relationships/slide" Target="slides/slide174.xml"/><Relationship Id="rId197" Type="http://schemas.openxmlformats.org/officeDocument/2006/relationships/slide" Target="slides/slide195.xml"/><Relationship Id="rId201" Type="http://schemas.openxmlformats.org/officeDocument/2006/relationships/slide" Target="slides/slide199.xml"/><Relationship Id="rId222" Type="http://schemas.openxmlformats.org/officeDocument/2006/relationships/viewProps" Target="viewProps.xml"/><Relationship Id="rId17" Type="http://schemas.openxmlformats.org/officeDocument/2006/relationships/slide" Target="slides/slide15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24" Type="http://schemas.openxmlformats.org/officeDocument/2006/relationships/slide" Target="slides/slide122.xml"/><Relationship Id="rId70" Type="http://schemas.openxmlformats.org/officeDocument/2006/relationships/slide" Target="slides/slide68.xml"/><Relationship Id="rId91" Type="http://schemas.openxmlformats.org/officeDocument/2006/relationships/slide" Target="slides/slide89.xml"/><Relationship Id="rId145" Type="http://schemas.openxmlformats.org/officeDocument/2006/relationships/slide" Target="slides/slide143.xml"/><Relationship Id="rId166" Type="http://schemas.openxmlformats.org/officeDocument/2006/relationships/slide" Target="slides/slide164.xml"/><Relationship Id="rId187" Type="http://schemas.openxmlformats.org/officeDocument/2006/relationships/slide" Target="slides/slide185.xml"/><Relationship Id="rId1" Type="http://schemas.openxmlformats.org/officeDocument/2006/relationships/customXml" Target="../customXml/item1.xml"/><Relationship Id="rId212" Type="http://schemas.openxmlformats.org/officeDocument/2006/relationships/slide" Target="slides/slide210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60" Type="http://schemas.openxmlformats.org/officeDocument/2006/relationships/slide" Target="slides/slide58.xml"/><Relationship Id="rId81" Type="http://schemas.openxmlformats.org/officeDocument/2006/relationships/slide" Target="slides/slide79.xml"/><Relationship Id="rId135" Type="http://schemas.openxmlformats.org/officeDocument/2006/relationships/slide" Target="slides/slide133.xml"/><Relationship Id="rId156" Type="http://schemas.openxmlformats.org/officeDocument/2006/relationships/slide" Target="slides/slide154.xml"/><Relationship Id="rId177" Type="http://schemas.openxmlformats.org/officeDocument/2006/relationships/slide" Target="slides/slide175.xml"/><Relationship Id="rId198" Type="http://schemas.openxmlformats.org/officeDocument/2006/relationships/slide" Target="slides/slide196.xml"/><Relationship Id="rId202" Type="http://schemas.openxmlformats.org/officeDocument/2006/relationships/slide" Target="slides/slide200.xml"/><Relationship Id="rId223" Type="http://schemas.openxmlformats.org/officeDocument/2006/relationships/theme" Target="theme/theme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104" Type="http://schemas.openxmlformats.org/officeDocument/2006/relationships/slide" Target="slides/slide102.xml"/><Relationship Id="rId125" Type="http://schemas.openxmlformats.org/officeDocument/2006/relationships/slide" Target="slides/slide123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188" Type="http://schemas.openxmlformats.org/officeDocument/2006/relationships/slide" Target="slides/slide186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13" Type="http://schemas.openxmlformats.org/officeDocument/2006/relationships/slide" Target="slides/slide211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115" Type="http://schemas.openxmlformats.org/officeDocument/2006/relationships/slide" Target="slides/slide113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slide" Target="slides/slide176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9" Type="http://schemas.openxmlformats.org/officeDocument/2006/relationships/slide" Target="slides/slide197.xml"/><Relationship Id="rId203" Type="http://schemas.openxmlformats.org/officeDocument/2006/relationships/slide" Target="slides/slide201.xml"/><Relationship Id="rId19" Type="http://schemas.openxmlformats.org/officeDocument/2006/relationships/slide" Target="slides/slide17.xml"/><Relationship Id="rId224" Type="http://schemas.openxmlformats.org/officeDocument/2006/relationships/tableStyles" Target="tableStyles.xml"/><Relationship Id="rId30" Type="http://schemas.openxmlformats.org/officeDocument/2006/relationships/slide" Target="slides/slide2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1099-7EBE-4D12-B880-CCA6B38B92A6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4299-1721-48C6-878D-74296BE00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as a whole class or partner speaking activity.  Practice using</a:t>
            </a:r>
            <a:r>
              <a:rPr lang="en-US" baseline="0" dirty="0" smtClean="0"/>
              <a:t> the vocab just presented.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78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partners work together and form questions using the given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12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partners work together and form questions using the given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26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partners work together and form questions using the given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85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partners work together and form questions using the given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3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partners work together and form questions using the given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95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can be used as a whole class or partner speaking activity.  First, ask where one buys the pictured food.  Second, answer with the correct store.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62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can be used as a whole class or partner speaking activity.  First, ask where one buys the pictured food.  Second, answer with the </a:t>
            </a:r>
            <a:r>
              <a:rPr lang="en-US" smtClean="0"/>
              <a:t>correct store.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71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can be used as a whole class or partner speaking activity.  First, ask where one buys the pictured food.  Second, answer with the </a:t>
            </a:r>
            <a:r>
              <a:rPr lang="en-US" smtClean="0"/>
              <a:t>correct store.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51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can be used as a whole class or partner speaking activity.  First, ask where one buys the pictured food.  Second, answer with the </a:t>
            </a:r>
            <a:r>
              <a:rPr lang="en-US" smtClean="0"/>
              <a:t>correct store.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28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can be used as a whole class or partner speaking activity.  First, ask where one buys the pictured food.  Second, answer with the </a:t>
            </a:r>
            <a:r>
              <a:rPr lang="en-US" smtClean="0"/>
              <a:t>correct store.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69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as a whole class or partner speaking activity.  Practice using</a:t>
            </a:r>
            <a:r>
              <a:rPr lang="en-US" baseline="0" dirty="0" smtClean="0"/>
              <a:t> the vocab just presented.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689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can be used as a whole class or partner speaking activity.  First, ask where one buys the pictured food.  Second, answer with the </a:t>
            </a:r>
            <a:r>
              <a:rPr lang="en-US" smtClean="0"/>
              <a:t>correct store.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13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can be used as a whole class or partner speaking activity.  First, ask where one buys the pictured food.  Second, answer with the </a:t>
            </a:r>
            <a:r>
              <a:rPr lang="en-US" smtClean="0"/>
              <a:t>correct store.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116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partners work together and tell the quantity of the item</a:t>
            </a:r>
            <a:r>
              <a:rPr lang="en-US" baseline="0" dirty="0" smtClean="0"/>
              <a:t> being bought.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35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partners work together and tell the quantity of the item</a:t>
            </a:r>
            <a:r>
              <a:rPr lang="en-US" baseline="0" dirty="0" smtClean="0"/>
              <a:t> being bought.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60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partners work together and tell the quantity of the item</a:t>
            </a:r>
            <a:r>
              <a:rPr lang="en-US" baseline="0" dirty="0" smtClean="0"/>
              <a:t> being bought.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308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partners work together and tell the quantity of the item</a:t>
            </a:r>
            <a:r>
              <a:rPr lang="en-US" baseline="0" dirty="0" smtClean="0"/>
              <a:t> being bought.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38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partners work together and tell the quantity of the item</a:t>
            </a:r>
            <a:r>
              <a:rPr lang="en-US" baseline="0" dirty="0" smtClean="0"/>
              <a:t> being bought.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924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partners work together and tell the quantity of the item</a:t>
            </a:r>
            <a:r>
              <a:rPr lang="en-US" baseline="0" dirty="0" smtClean="0"/>
              <a:t> being bought.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006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as partner </a:t>
            </a:r>
            <a:r>
              <a:rPr lang="en-US" smtClean="0"/>
              <a:t>speaking activity.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852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as partner speaking activity.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71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as a whole class or partner speaking activity.  Practice using</a:t>
            </a:r>
            <a:r>
              <a:rPr lang="en-US" baseline="0" dirty="0" smtClean="0"/>
              <a:t> the vocab just presented.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372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as partner </a:t>
            </a:r>
            <a:r>
              <a:rPr lang="en-US" smtClean="0"/>
              <a:t>speaking activity.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710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as partner </a:t>
            </a:r>
            <a:r>
              <a:rPr lang="en-US" smtClean="0"/>
              <a:t>speaking activity.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817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as partner speaking</a:t>
            </a:r>
            <a:r>
              <a:rPr lang="en-US" baseline="0" dirty="0" smtClean="0"/>
              <a:t> activity.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208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644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as partner speaking</a:t>
            </a:r>
            <a:r>
              <a:rPr lang="en-US" baseline="0" dirty="0" smtClean="0"/>
              <a:t> activity.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209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045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as partner speaking</a:t>
            </a:r>
            <a:r>
              <a:rPr lang="en-US" baseline="0" dirty="0" smtClean="0"/>
              <a:t> activity.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210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647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as partner speaking</a:t>
            </a:r>
            <a:r>
              <a:rPr lang="en-US" baseline="0" dirty="0" smtClean="0"/>
              <a:t> activity.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211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773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as partner speaking</a:t>
            </a:r>
            <a:r>
              <a:rPr lang="en-US" baseline="0" dirty="0" smtClean="0"/>
              <a:t> activity.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212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604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as partner speaking</a:t>
            </a:r>
            <a:r>
              <a:rPr lang="en-US" baseline="0" dirty="0" smtClean="0"/>
              <a:t> activity.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213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266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as partner speaking</a:t>
            </a:r>
            <a:r>
              <a:rPr lang="en-US" baseline="0" dirty="0" smtClean="0"/>
              <a:t> activity.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214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332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as partner speaking</a:t>
            </a:r>
            <a:r>
              <a:rPr lang="en-US" baseline="0" dirty="0" smtClean="0"/>
              <a:t> activity.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215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80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as a whole class or partner speaking activity.  Practice using</a:t>
            </a:r>
            <a:r>
              <a:rPr lang="en-US" baseline="0" dirty="0" smtClean="0"/>
              <a:t> the vocab just presented.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71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as partner speaking</a:t>
            </a:r>
            <a:r>
              <a:rPr lang="en-US" baseline="0" dirty="0" smtClean="0"/>
              <a:t> activity.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216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78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as a whole class or partner speaking activity.  Practice using</a:t>
            </a:r>
            <a:r>
              <a:rPr lang="en-US" baseline="0" dirty="0" smtClean="0"/>
              <a:t> the vocab just presented.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91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as a whole class or partner speaking activity.  Practice using</a:t>
            </a:r>
            <a:r>
              <a:rPr lang="en-US" baseline="0" dirty="0" smtClean="0"/>
              <a:t> the vocab just presented.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36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partners </a:t>
            </a:r>
            <a:r>
              <a:rPr lang="en-US" smtClean="0"/>
              <a:t>work together.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9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partners work together and form questions using the given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83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partners work together and form questions using the given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4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1255"/>
            <a:ext cx="6169868" cy="308376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45021"/>
            <a:ext cx="6172200" cy="13716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0562-E361-4901-81A9-DC99371C70DE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8010" y="365125"/>
            <a:ext cx="123444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365125"/>
            <a:ext cx="5718498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088F-5C71-4C3B-A46F-E5E332BBC3D1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9E80-105D-4CD8-AF07-4CEB9B9063CC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6" y="265176"/>
            <a:ext cx="6172200" cy="308152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486" y="3346704"/>
            <a:ext cx="6172200" cy="137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2C64-0D63-44AF-997A-1B1FE1A96E19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1" y="1828801"/>
            <a:ext cx="3429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49" y="1828801"/>
            <a:ext cx="3429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A110-C81D-4C5F-84B3-B5F5E7416EB9}" type="datetime1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836" y="1627258"/>
            <a:ext cx="3429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3836" y="2331720"/>
            <a:ext cx="3429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5736" y="1627258"/>
            <a:ext cx="3429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5736" y="2331720"/>
            <a:ext cx="3429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C5ED-4C80-4726-926C-338D85485045}" type="datetime1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7976-C764-44D0-930D-1AC5846C8450}" type="datetime1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5702-ECF8-4274-B6BF-9D5EEBC26FE5}" type="datetime1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0"/>
            <a:ext cx="5486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497" y="457200"/>
            <a:ext cx="2702303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68" y="685800"/>
            <a:ext cx="4576665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84497" y="2101850"/>
            <a:ext cx="2702303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6C6A-A83C-4E27-990F-89F11F779CE0}" type="datetime1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5486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7034" y="457200"/>
            <a:ext cx="2702052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-1"/>
            <a:ext cx="54864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87034" y="2101850"/>
            <a:ext cx="2702052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362303"/>
            <a:ext cx="72009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72009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64440" y="6385492"/>
            <a:ext cx="73653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14E86EA-95E3-4DA0-97E2-7D1BBAC51A0F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85492"/>
            <a:ext cx="457428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5149" y="6385492"/>
            <a:ext cx="6216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wm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wmf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wmf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gif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gif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gif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gif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gif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gif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7" Type="http://schemas.openxmlformats.org/officeDocument/2006/relationships/image" Target="../media/image88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wmf"/><Relationship Id="rId4" Type="http://schemas.openxmlformats.org/officeDocument/2006/relationships/image" Target="../media/image8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5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4" Type="http://schemas.openxmlformats.org/officeDocument/2006/relationships/image" Target="../media/image11.wmf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5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jpeg"/><Relationship Id="rId5" Type="http://schemas.openxmlformats.org/officeDocument/2006/relationships/image" Target="../media/image91.png"/><Relationship Id="rId4" Type="http://schemas.openxmlformats.org/officeDocument/2006/relationships/image" Target="../media/image90.wmf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eg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88.pn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wmf"/><Relationship Id="rId4" Type="http://schemas.openxmlformats.org/officeDocument/2006/relationships/image" Target="../media/image94.pn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wmf"/><Relationship Id="rId4" Type="http://schemas.openxmlformats.org/officeDocument/2006/relationships/image" Target="../media/image85.png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wmf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wmf"/><Relationship Id="rId4" Type="http://schemas.openxmlformats.org/officeDocument/2006/relationships/image" Target="../media/image20.wmf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wmf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wmf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eg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wmf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7.jpeg"/><Relationship Id="rId4" Type="http://schemas.openxmlformats.org/officeDocument/2006/relationships/image" Target="../media/image35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44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45.jpeg"/><Relationship Id="rId9" Type="http://schemas.openxmlformats.org/officeDocument/2006/relationships/image" Target="../media/image47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wmf"/><Relationship Id="rId5" Type="http://schemas.openxmlformats.org/officeDocument/2006/relationships/image" Target="../media/image40.jpeg"/><Relationship Id="rId4" Type="http://schemas.openxmlformats.org/officeDocument/2006/relationships/image" Target="../media/image4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wmf"/><Relationship Id="rId4" Type="http://schemas.openxmlformats.org/officeDocument/2006/relationships/image" Target="../media/image42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50.png"/><Relationship Id="rId7" Type="http://schemas.openxmlformats.org/officeDocument/2006/relationships/image" Target="../media/image3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wmf"/><Relationship Id="rId5" Type="http://schemas.openxmlformats.org/officeDocument/2006/relationships/image" Target="../media/image45.jpeg"/><Relationship Id="rId10" Type="http://schemas.openxmlformats.org/officeDocument/2006/relationships/image" Target="../media/image30.gif"/><Relationship Id="rId4" Type="http://schemas.openxmlformats.org/officeDocument/2006/relationships/image" Target="../media/image44.png"/><Relationship Id="rId9" Type="http://schemas.openxmlformats.org/officeDocument/2006/relationships/image" Target="../media/image51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mp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.wmf"/><Relationship Id="rId4" Type="http://schemas.openxmlformats.org/officeDocument/2006/relationships/image" Target="../media/image56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Bien Dit! 2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Chapitre 3</a:t>
            </a:r>
          </a:p>
          <a:p>
            <a:r>
              <a:rPr lang="en-US" sz="3600" b="1" dirty="0" smtClean="0"/>
              <a:t>Faisons les courses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la </a:t>
            </a:r>
            <a:r>
              <a:rPr lang="en-US" sz="4400" dirty="0" err="1" smtClean="0">
                <a:solidFill>
                  <a:schemeClr val="accent1"/>
                </a:solidFill>
              </a:rPr>
              <a:t>tomate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3" name="Picture 28" descr="MC90026444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511300"/>
            <a:ext cx="6248400" cy="49657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20415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combien de (d’)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7200" b="1" dirty="0" smtClean="0"/>
              <a:t>how much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7200" b="1" dirty="0" smtClean="0"/>
              <a:t>how many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90718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quand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7200" b="1" dirty="0" smtClean="0"/>
              <a:t>when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95764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comment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7200" b="1" dirty="0" smtClean="0"/>
              <a:t>how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89680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où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7200" b="1" dirty="0" smtClean="0"/>
              <a:t>where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429102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90136" y="5041060"/>
            <a:ext cx="2975328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who</a:t>
            </a:r>
            <a:endParaRPr lang="en-US" sz="40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4790136" y="203996"/>
            <a:ext cx="2975328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why</a:t>
            </a:r>
            <a:endParaRPr lang="en-US" sz="40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618104" y="204214"/>
            <a:ext cx="2975328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what</a:t>
            </a:r>
            <a:endParaRPr lang="en-US" sz="4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4790136" y="3431597"/>
            <a:ext cx="2975328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when</a:t>
            </a:r>
            <a:endParaRPr lang="en-US" sz="4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18104" y="5041060"/>
            <a:ext cx="2975328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where</a:t>
            </a:r>
            <a:endParaRPr lang="en-US" sz="4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18104" y="3428778"/>
            <a:ext cx="2975328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how</a:t>
            </a:r>
            <a:endParaRPr lang="en-US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608512" y="1816496"/>
            <a:ext cx="5221223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how </a:t>
            </a:r>
            <a:r>
              <a:rPr lang="en-US" sz="4000" b="1" dirty="0"/>
              <a:t>m</a:t>
            </a:r>
            <a:r>
              <a:rPr lang="en-US" sz="4000" b="1" dirty="0" smtClean="0"/>
              <a:t>uch/many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348152" y="2055393"/>
            <a:ext cx="1573427" cy="436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Identifiez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738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01455" y="387094"/>
            <a:ext cx="2975328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what</a:t>
            </a:r>
            <a:endParaRPr lang="en-US" sz="4000" b="1" dirty="0"/>
          </a:p>
        </p:txBody>
      </p:sp>
      <p:pic>
        <p:nvPicPr>
          <p:cNvPr id="11" name="Picture 2" descr="http://www.clipartbest.com/cliparts/xig/ojn/xigojnjyT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" b="2047"/>
          <a:stretch/>
        </p:blipFill>
        <p:spPr bwMode="auto">
          <a:xfrm>
            <a:off x="3201566" y="3929920"/>
            <a:ext cx="2375107" cy="2473429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3703319" y="2112787"/>
            <a:ext cx="1371600" cy="8229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nous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4395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30714" y="179534"/>
            <a:ext cx="2975328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why</a:t>
            </a:r>
            <a:endParaRPr lang="en-US" sz="4000" b="1" dirty="0"/>
          </a:p>
        </p:txBody>
      </p:sp>
      <p:pic>
        <p:nvPicPr>
          <p:cNvPr id="12" name="Picture 2" descr="Bell Pepper, Capsicum, Red, Sweet Pepper, Cutt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0"/>
          <a:stretch/>
        </p:blipFill>
        <p:spPr bwMode="auto">
          <a:xfrm>
            <a:off x="3794274" y="2451811"/>
            <a:ext cx="1448208" cy="1828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3832578" y="1330818"/>
            <a:ext cx="1371600" cy="8229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ils</a:t>
            </a:r>
            <a:endParaRPr lang="en-US" sz="3200" b="1" dirty="0"/>
          </a:p>
        </p:txBody>
      </p:sp>
      <p:pic>
        <p:nvPicPr>
          <p:cNvPr id="16" name="Picture 15" descr="9_2_dried_fruit[1]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02"/>
          <a:stretch/>
        </p:blipFill>
        <p:spPr bwMode="auto">
          <a:xfrm>
            <a:off x="3448844" y="4578644"/>
            <a:ext cx="2139067" cy="1828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46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960710" y="505097"/>
            <a:ext cx="2975328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how</a:t>
            </a:r>
            <a:endParaRPr lang="en-US" sz="4000" b="1" dirty="0"/>
          </a:p>
        </p:txBody>
      </p:sp>
      <p:pic>
        <p:nvPicPr>
          <p:cNvPr id="14" name="Picture 2" descr="Porridge, Stir, Whisk, C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628" y="3212260"/>
            <a:ext cx="2747492" cy="1828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3762574" y="1877396"/>
            <a:ext cx="1371600" cy="8229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tu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9897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974272" y="283684"/>
            <a:ext cx="5221223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how </a:t>
            </a:r>
            <a:r>
              <a:rPr lang="en-US" sz="4000" b="1" dirty="0"/>
              <a:t>m</a:t>
            </a:r>
            <a:r>
              <a:rPr lang="en-US" sz="4000" b="1" dirty="0" smtClean="0"/>
              <a:t>uch/many</a:t>
            </a:r>
            <a:endParaRPr lang="en-US" sz="4000" b="1" dirty="0"/>
          </a:p>
        </p:txBody>
      </p:sp>
      <p:pic>
        <p:nvPicPr>
          <p:cNvPr id="13" name="Picture 2" descr="https://pixabay.com/static/uploads/photo/2014/03/25/17/00/plus-297823_64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31" t="-4140" r="-4431" b="-4140"/>
          <a:stretch/>
        </p:blipFill>
        <p:spPr bwMode="auto">
          <a:xfrm>
            <a:off x="3671316" y="4696963"/>
            <a:ext cx="1827134" cy="1828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3899083" y="3591630"/>
            <a:ext cx="1371600" cy="8229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elle</a:t>
            </a:r>
            <a:endParaRPr lang="en-US" sz="3200" b="1" dirty="0"/>
          </a:p>
        </p:txBody>
      </p:sp>
      <p:pic>
        <p:nvPicPr>
          <p:cNvPr id="18" name="Picture 2" descr="MC900331294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33" y="1480457"/>
            <a:ext cx="2095500" cy="1828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60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161007" y="242638"/>
            <a:ext cx="2975328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where</a:t>
            </a:r>
            <a:endParaRPr lang="en-US" sz="4000" b="1" dirty="0"/>
          </a:p>
        </p:txBody>
      </p:sp>
      <p:pic>
        <p:nvPicPr>
          <p:cNvPr id="11" name="Picture 2" descr="http://www.clipartbest.com/cliparts/xig/ojn/xigojnjyT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" b="2047"/>
          <a:stretch/>
        </p:blipFill>
        <p:spPr bwMode="auto">
          <a:xfrm>
            <a:off x="3770618" y="2400418"/>
            <a:ext cx="1756103" cy="1828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3968587" y="1367248"/>
            <a:ext cx="1371600" cy="8229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vous</a:t>
            </a:r>
            <a:endParaRPr lang="en-US" sz="3200" b="1" dirty="0"/>
          </a:p>
        </p:txBody>
      </p:sp>
      <p:pic>
        <p:nvPicPr>
          <p:cNvPr id="17" name="Picture 2" descr="MC900232549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2"/>
          <a:stretch>
            <a:fillRect/>
          </a:stretch>
        </p:blipFill>
        <p:spPr bwMode="auto">
          <a:xfrm>
            <a:off x="2993224" y="4439428"/>
            <a:ext cx="3310890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37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le champignon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3" name="Picture 49" descr="MC900250843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1725" y="1630363"/>
            <a:ext cx="6940550" cy="446563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34796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92747" y="302838"/>
            <a:ext cx="2975328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when</a:t>
            </a:r>
            <a:endParaRPr lang="en-US" sz="4000" b="1" dirty="0"/>
          </a:p>
        </p:txBody>
      </p:sp>
      <p:pic>
        <p:nvPicPr>
          <p:cNvPr id="13" name="Picture 2" descr="https://pixabay.com/static/uploads/photo/2014/03/25/17/00/plus-297823_64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31" t="-4140" r="-4431" b="-4140"/>
          <a:stretch/>
        </p:blipFill>
        <p:spPr bwMode="auto">
          <a:xfrm>
            <a:off x="3466844" y="2610054"/>
            <a:ext cx="1827134" cy="1828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3694611" y="1502166"/>
            <a:ext cx="1371600" cy="8229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je</a:t>
            </a:r>
            <a:endParaRPr lang="en-US" sz="3200" b="1" dirty="0"/>
          </a:p>
        </p:txBody>
      </p:sp>
      <p:pic>
        <p:nvPicPr>
          <p:cNvPr id="16" name="Picture 31" descr="MC900246155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1188" y="4723782"/>
            <a:ext cx="2838445" cy="1828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86395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39416" y="434226"/>
            <a:ext cx="2975328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who</a:t>
            </a:r>
            <a:endParaRPr lang="en-US" sz="4000" b="1" dirty="0"/>
          </a:p>
        </p:txBody>
      </p:sp>
      <p:pic>
        <p:nvPicPr>
          <p:cNvPr id="10" name="Picture 2" descr="http://www.wholeheartedplumbing.com/wp-content/uploads/2014/08/boil_wat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4" t="14254"/>
          <a:stretch/>
        </p:blipFill>
        <p:spPr bwMode="auto">
          <a:xfrm>
            <a:off x="2764026" y="1830977"/>
            <a:ext cx="3126108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rops Of Water, Water, Nature, Liqu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291" y="4325008"/>
            <a:ext cx="2943578" cy="1959319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99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faire les courses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3" name="Picture 2" descr="MC90038331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1752600"/>
            <a:ext cx="4902200" cy="4252510"/>
          </a:xfrm>
          <a:prstGeom prst="roundRect">
            <a:avLst>
              <a:gd name="adj" fmla="val 11111"/>
            </a:avLst>
          </a:prstGeom>
          <a:solidFill>
            <a:schemeClr val="tx1"/>
          </a:solidFill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63152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la </a:t>
            </a:r>
            <a:r>
              <a:rPr lang="en-US" sz="4400" dirty="0" err="1" smtClean="0">
                <a:solidFill>
                  <a:schemeClr val="accent1"/>
                </a:solidFill>
              </a:rPr>
              <a:t>boulangerie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38914" name="Picture 2" descr="Baker, Oven, Fire, Bread, Bak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119" y="2035090"/>
            <a:ext cx="6096000" cy="304800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72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le </a:t>
            </a:r>
            <a:r>
              <a:rPr lang="en-US" sz="4400" dirty="0" err="1" smtClean="0">
                <a:solidFill>
                  <a:schemeClr val="accent1"/>
                </a:solidFill>
              </a:rPr>
              <a:t>boulanger</a:t>
            </a:r>
            <a:r>
              <a:rPr lang="en-US" sz="4400" dirty="0" smtClean="0">
                <a:solidFill>
                  <a:schemeClr val="accent1"/>
                </a:solidFill>
              </a:rPr>
              <a:t>; la </a:t>
            </a:r>
            <a:r>
              <a:rPr lang="en-US" sz="4400" dirty="0" err="1" smtClean="0">
                <a:solidFill>
                  <a:schemeClr val="accent1"/>
                </a:solidFill>
              </a:rPr>
              <a:t>boulangère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4098" name="Picture 17" descr="C:\Users\Janet\AppData\Local\Microsoft\Windows\Temporary Internet Files\Content.IE5\MKWAKUHK\MC900334078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63" t="-5052" r="-3963" b="-5052"/>
          <a:stretch/>
        </p:blipFill>
        <p:spPr bwMode="auto">
          <a:xfrm>
            <a:off x="2623100" y="1973179"/>
            <a:ext cx="4212741" cy="4297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27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la </a:t>
            </a:r>
            <a:r>
              <a:rPr lang="en-US" sz="4400" dirty="0" err="1" smtClean="0">
                <a:solidFill>
                  <a:schemeClr val="accent1"/>
                </a:solidFill>
              </a:rPr>
              <a:t>pâtisserie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40962" name="Picture 2" descr="Cupkakes, Chocolates, Cake, Süßigeiten, Bake, Delicio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60" y="1947193"/>
            <a:ext cx="6827518" cy="38404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70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C90038331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7" y="3682658"/>
            <a:ext cx="3162301" cy="2743200"/>
          </a:xfrm>
          <a:prstGeom prst="roundRect">
            <a:avLst>
              <a:gd name="adj" fmla="val 11111"/>
            </a:avLst>
          </a:prstGeom>
          <a:solidFill>
            <a:schemeClr val="tx1"/>
          </a:solidFill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 descr="Baker, Oven, Fire, Bread, Bak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7" y="598384"/>
            <a:ext cx="5486398" cy="27432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7" descr="C:\Users\Janet\AppData\Local\Microsoft\Windows\Temporary Internet Files\Content.IE5\MKWAKUHK\MC900334078[1].wm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63" t="-5052" r="-3963" b="-5052"/>
          <a:stretch/>
        </p:blipFill>
        <p:spPr bwMode="auto">
          <a:xfrm>
            <a:off x="6066206" y="598384"/>
            <a:ext cx="2688984" cy="27432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upkakes, Chocolates, Cake, Süßigeiten, Bake, Delicio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391" y="3682658"/>
            <a:ext cx="4876799" cy="27432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471719" y="54685"/>
            <a:ext cx="1573427" cy="436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Identifiez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266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la </a:t>
            </a:r>
            <a:r>
              <a:rPr lang="en-US" sz="4400" dirty="0" err="1" smtClean="0">
                <a:solidFill>
                  <a:schemeClr val="accent1"/>
                </a:solidFill>
              </a:rPr>
              <a:t>boucherie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43010" name="Picture 2" descr="https://upload.wikimedia.org/wikipedia/commons/thumb/5/57/Eliseyev_shop_boucherie.JPG/640px-Eliseyev_shop_boucher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119" y="1704307"/>
            <a:ext cx="6096000" cy="4572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90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le </a:t>
            </a:r>
            <a:r>
              <a:rPr lang="en-US" sz="4400" dirty="0" err="1" smtClean="0">
                <a:solidFill>
                  <a:schemeClr val="accent1"/>
                </a:solidFill>
              </a:rPr>
              <a:t>boucher</a:t>
            </a:r>
            <a:r>
              <a:rPr lang="en-US" sz="4400" dirty="0" smtClean="0">
                <a:solidFill>
                  <a:schemeClr val="accent1"/>
                </a:solidFill>
              </a:rPr>
              <a:t>; la </a:t>
            </a:r>
            <a:r>
              <a:rPr lang="en-US" sz="4400" dirty="0" err="1" smtClean="0">
                <a:solidFill>
                  <a:schemeClr val="accent1"/>
                </a:solidFill>
              </a:rPr>
              <a:t>bouchère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5122" name="Picture 18" descr="C:\Users\Janet\AppData\Local\Microsoft\Windows\Temporary Internet Files\Content.IE5\MKWAKUHK\MC9000403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055" y="1895472"/>
            <a:ext cx="4620127" cy="4417675"/>
          </a:xfrm>
          <a:prstGeom prst="roundRect">
            <a:avLst>
              <a:gd name="adj" fmla="val 11111"/>
            </a:avLst>
          </a:prstGeom>
          <a:solidFill>
            <a:schemeClr val="tx1"/>
          </a:solidFill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16773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le boeuf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6146" name="Picture 84" descr="MC900264324[1]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1" t="-3566" r="-2281" b="-3566"/>
          <a:stretch/>
        </p:blipFill>
        <p:spPr bwMode="auto">
          <a:xfrm>
            <a:off x="1497097" y="1844843"/>
            <a:ext cx="6158044" cy="420624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23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les </a:t>
            </a:r>
            <a:r>
              <a:rPr lang="en-US" sz="4400" dirty="0" err="1" smtClean="0">
                <a:solidFill>
                  <a:schemeClr val="accent1"/>
                </a:solidFill>
              </a:rPr>
              <a:t>petits</a:t>
            </a:r>
            <a:r>
              <a:rPr lang="en-US" sz="4400" dirty="0" smtClean="0">
                <a:solidFill>
                  <a:schemeClr val="accent1"/>
                </a:solidFill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</a:rPr>
              <a:t>pois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3" name="Picture 4" descr="MC90024613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788" y="1401763"/>
            <a:ext cx="8226425" cy="492283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19124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une tranche de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a slice of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8817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le </a:t>
            </a:r>
            <a:r>
              <a:rPr lang="en-US" sz="4400" dirty="0" err="1" smtClean="0">
                <a:solidFill>
                  <a:schemeClr val="accent1"/>
                </a:solidFill>
              </a:rPr>
              <a:t>jambon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7170" name="Picture 2" descr="C:\Documents and Settings\User\Local Settings\Temporary Internet Files\Content.IE5\G52FW5UJ\MCj0233366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r="14706" b="15593"/>
          <a:stretch>
            <a:fillRect/>
          </a:stretch>
        </p:blipFill>
        <p:spPr bwMode="auto">
          <a:xfrm>
            <a:off x="1943208" y="1732970"/>
            <a:ext cx="5265822" cy="443078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19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la charcuterie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44034" name="Picture 2" descr="Delicatessen, Sausage, Mar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119" y="1754688"/>
            <a:ext cx="6096000" cy="407670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41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thumb/5/57/Eliseyev_shop_boucherie.JPG/640px-Eliseyev_shop_boucher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79" y="4232101"/>
            <a:ext cx="3048000" cy="2286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8" descr="C:\Users\Janet\AppData\Local\Microsoft\Windows\Temporary Internet Files\Content.IE5\MKWAKUHK\MC90004037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02" y="4232101"/>
            <a:ext cx="2390762" cy="2286000"/>
          </a:xfrm>
          <a:prstGeom prst="roundRect">
            <a:avLst>
              <a:gd name="adj" fmla="val 11111"/>
            </a:avLst>
          </a:prstGeom>
          <a:solidFill>
            <a:schemeClr val="tx1"/>
          </a:solidFill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84" descr="MC900264324[1]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1" t="-3566" r="-2281" b="-3566"/>
          <a:stretch/>
        </p:blipFill>
        <p:spPr bwMode="auto">
          <a:xfrm>
            <a:off x="327562" y="1588397"/>
            <a:ext cx="3346763" cy="2286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27562" y="316293"/>
            <a:ext cx="3596900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a slice of</a:t>
            </a:r>
            <a:endParaRPr lang="en-US" sz="4000" b="1" dirty="0"/>
          </a:p>
        </p:txBody>
      </p:sp>
      <p:pic>
        <p:nvPicPr>
          <p:cNvPr id="6" name="Picture 2" descr="C:\Documents and Settings\User\Local Settings\Temporary Internet Files\Content.IE5\G52FW5UJ\MCj023336600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r="14706" b="15593"/>
          <a:stretch>
            <a:fillRect/>
          </a:stretch>
        </p:blipFill>
        <p:spPr bwMode="auto">
          <a:xfrm>
            <a:off x="327562" y="4232101"/>
            <a:ext cx="2716826" cy="2286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elicatessen, Sausage, Mark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462" y="1588397"/>
            <a:ext cx="3418317" cy="2286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7471719" y="203068"/>
            <a:ext cx="1573427" cy="436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Identifiez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306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562" y="1488901"/>
            <a:ext cx="1573427" cy="436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Identifiez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8" name="Picture 2" descr="C:\Documents and Settings\User\Local Settings\Temporary Internet Files\Content.IE5\G52FW5UJ\MCj02333660000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3" t="1" r="14706" b="79089"/>
          <a:stretch/>
        </p:blipFill>
        <p:spPr bwMode="auto">
          <a:xfrm>
            <a:off x="2035406" y="2211711"/>
            <a:ext cx="5081425" cy="331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le </a:t>
            </a:r>
            <a:r>
              <a:rPr lang="en-US" sz="4400" dirty="0" err="1" smtClean="0">
                <a:solidFill>
                  <a:schemeClr val="accent1"/>
                </a:solidFill>
              </a:rPr>
              <a:t>jambon</a:t>
            </a:r>
            <a:endParaRPr lang="en-US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C:\Users\Janet\AppData\Local\Microsoft\Windows\Temporary Internet Files\Content.IE5\MKWAKUHK\MC900334078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3" t="-4004" r="16686" b="81623"/>
          <a:stretch/>
        </p:blipFill>
        <p:spPr bwMode="auto">
          <a:xfrm>
            <a:off x="2161423" y="1784992"/>
            <a:ext cx="4829392" cy="377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27562" y="1488901"/>
            <a:ext cx="1573427" cy="436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Identifiez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le </a:t>
            </a:r>
            <a:r>
              <a:rPr lang="en-US" sz="4400" dirty="0" err="1" smtClean="0">
                <a:solidFill>
                  <a:schemeClr val="accent1"/>
                </a:solidFill>
              </a:rPr>
              <a:t>boulanger</a:t>
            </a:r>
            <a:r>
              <a:rPr lang="en-US" sz="4400" dirty="0" smtClean="0">
                <a:solidFill>
                  <a:schemeClr val="accent1"/>
                </a:solidFill>
              </a:rPr>
              <a:t>; la </a:t>
            </a:r>
            <a:r>
              <a:rPr lang="en-US" sz="4400" dirty="0" err="1" smtClean="0">
                <a:solidFill>
                  <a:schemeClr val="accent1"/>
                </a:solidFill>
              </a:rPr>
              <a:t>boulangère</a:t>
            </a:r>
            <a:endParaRPr lang="en-US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90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upkakes, Chocolates, Cake, Süßigeiten, Bake, Delicio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1" t="49354" r="82154" b="46556"/>
          <a:stretch/>
        </p:blipFill>
        <p:spPr bwMode="auto">
          <a:xfrm>
            <a:off x="1434308" y="2128467"/>
            <a:ext cx="6272778" cy="353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27562" y="1488901"/>
            <a:ext cx="1573427" cy="436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Identifiez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la </a:t>
            </a:r>
            <a:r>
              <a:rPr lang="en-US" sz="4400" dirty="0" err="1" smtClean="0">
                <a:solidFill>
                  <a:schemeClr val="accent1"/>
                </a:solidFill>
              </a:rPr>
              <a:t>pâtisserie</a:t>
            </a:r>
            <a:endParaRPr lang="en-US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6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C900383312[1]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3" t="68928"/>
          <a:stretch/>
        </p:blipFill>
        <p:spPr bwMode="auto">
          <a:xfrm>
            <a:off x="2760619" y="1488901"/>
            <a:ext cx="3753393" cy="43669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/>
          <p:cNvSpPr/>
          <p:nvPr/>
        </p:nvSpPr>
        <p:spPr>
          <a:xfrm>
            <a:off x="327562" y="1488901"/>
            <a:ext cx="1573427" cy="436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Identifiez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faire les courses</a:t>
            </a:r>
            <a:endParaRPr lang="en-US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3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562" y="1488901"/>
            <a:ext cx="1573427" cy="436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Identifiez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7" name="Picture 18" descr="C:\Users\Janet\AppData\Local\Microsoft\Windows\Temporary Internet Files\Content.IE5\MKWAKUHK\MC900040376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7" r="53529" b="79798"/>
          <a:stretch/>
        </p:blipFill>
        <p:spPr bwMode="auto">
          <a:xfrm>
            <a:off x="754508" y="1668470"/>
            <a:ext cx="7639850" cy="361763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ounded Rectangle 8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le </a:t>
            </a:r>
            <a:r>
              <a:rPr lang="en-US" sz="4400" dirty="0" err="1" smtClean="0">
                <a:solidFill>
                  <a:schemeClr val="accent1"/>
                </a:solidFill>
              </a:rPr>
              <a:t>boucher</a:t>
            </a:r>
            <a:r>
              <a:rPr lang="en-US" sz="4400" dirty="0" smtClean="0">
                <a:solidFill>
                  <a:schemeClr val="accent1"/>
                </a:solidFill>
              </a:rPr>
              <a:t>; la </a:t>
            </a:r>
            <a:r>
              <a:rPr lang="en-US" sz="4400" dirty="0" err="1" smtClean="0">
                <a:solidFill>
                  <a:schemeClr val="accent1"/>
                </a:solidFill>
              </a:rPr>
              <a:t>bouchère</a:t>
            </a:r>
            <a:endParaRPr lang="en-US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7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la </a:t>
            </a:r>
            <a:r>
              <a:rPr lang="en-US" sz="4400" dirty="0" err="1" smtClean="0">
                <a:solidFill>
                  <a:schemeClr val="accent1"/>
                </a:solidFill>
              </a:rPr>
              <a:t>poissonnerie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46082" name="Picture 2" descr="Fish Market, Fish, Market, Food, Seafood, Fr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119" y="1858879"/>
            <a:ext cx="6096000" cy="404812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28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une </a:t>
            </a:r>
            <a:r>
              <a:rPr lang="en-US" sz="4400" dirty="0" err="1" smtClean="0">
                <a:solidFill>
                  <a:schemeClr val="accent1"/>
                </a:solidFill>
              </a:rPr>
              <a:t>aubergine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32770" name="Picture 2" descr="Eggplant, Drawing, Purple, Aubergine, Vegetable, Foo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63" r="-5002"/>
          <a:stretch/>
        </p:blipFill>
        <p:spPr bwMode="auto">
          <a:xfrm>
            <a:off x="3144253" y="1556084"/>
            <a:ext cx="2999873" cy="492709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60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7838" y="387178"/>
            <a:ext cx="7916562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le </a:t>
            </a:r>
            <a:r>
              <a:rPr lang="en-US" sz="4400" dirty="0" err="1" smtClean="0">
                <a:solidFill>
                  <a:schemeClr val="accent1"/>
                </a:solidFill>
              </a:rPr>
              <a:t>poissonnier</a:t>
            </a:r>
            <a:r>
              <a:rPr lang="en-US" sz="4400" dirty="0" smtClean="0">
                <a:solidFill>
                  <a:schemeClr val="accent1"/>
                </a:solidFill>
              </a:rPr>
              <a:t>; la </a:t>
            </a:r>
            <a:r>
              <a:rPr lang="en-US" sz="4400" dirty="0" err="1" smtClean="0">
                <a:solidFill>
                  <a:schemeClr val="accent1"/>
                </a:solidFill>
              </a:rPr>
              <a:t>poissonnière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47106" name="Picture 2" descr="http://images.clipartpanda.com/monger-clipart-visboer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40" b="-1"/>
          <a:stretch/>
        </p:blipFill>
        <p:spPr bwMode="auto">
          <a:xfrm>
            <a:off x="2095190" y="1427747"/>
            <a:ext cx="4961857" cy="514622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30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la crevette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9218" name="Picture 25" descr="MC900012943[1]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7" b="4454"/>
          <a:stretch/>
        </p:blipFill>
        <p:spPr bwMode="auto">
          <a:xfrm>
            <a:off x="2177824" y="1604211"/>
            <a:ext cx="4796589" cy="4819509"/>
          </a:xfrm>
          <a:prstGeom prst="roundRect">
            <a:avLst>
              <a:gd name="adj" fmla="val 11111"/>
            </a:avLst>
          </a:prstGeom>
          <a:solidFill>
            <a:schemeClr val="tx1"/>
          </a:solidFill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24112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les fruits de </a:t>
            </a:r>
            <a:r>
              <a:rPr lang="en-US" sz="4400" dirty="0" err="1" smtClean="0">
                <a:solidFill>
                  <a:schemeClr val="accent1"/>
                </a:solidFill>
              </a:rPr>
              <a:t>mer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49154" name="Picture 2" descr="Seafood, Lobster, Shrimp, Gourmet, Shellfish, Fis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20" b="-5086"/>
          <a:stretch/>
        </p:blipFill>
        <p:spPr bwMode="auto">
          <a:xfrm>
            <a:off x="1220702" y="1957136"/>
            <a:ext cx="6710833" cy="4114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47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une </a:t>
            </a:r>
            <a:r>
              <a:rPr lang="en-US" sz="4400" dirty="0" err="1" smtClean="0">
                <a:solidFill>
                  <a:schemeClr val="accent1"/>
                </a:solidFill>
              </a:rPr>
              <a:t>huître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50178" name="Picture 2" descr="Oysters, Haute Cuisine, F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71" y="1764633"/>
            <a:ext cx="7315496" cy="411496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45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sh Market, Fish, Market, Food, Seafood, Fr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622" y="3661611"/>
            <a:ext cx="3580144" cy="237744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ages.clipartpanda.com/monger-clipart-visboer1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40" b="-1"/>
          <a:stretch/>
        </p:blipFill>
        <p:spPr bwMode="auto">
          <a:xfrm>
            <a:off x="208725" y="341951"/>
            <a:ext cx="2292265" cy="237744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5" descr="MC900012943[1]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7" b="4454"/>
          <a:stretch/>
        </p:blipFill>
        <p:spPr bwMode="auto">
          <a:xfrm>
            <a:off x="6589200" y="341951"/>
            <a:ext cx="2366134" cy="2377440"/>
          </a:xfrm>
          <a:prstGeom prst="roundRect">
            <a:avLst>
              <a:gd name="adj" fmla="val 11111"/>
            </a:avLst>
          </a:prstGeom>
          <a:solidFill>
            <a:schemeClr val="tx1"/>
          </a:solidFill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2" descr="Seafood, Lobster, Shrimp, Gourmet, Shellfish, Fish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-3920" r="2778" b="-5086"/>
          <a:stretch/>
        </p:blipFill>
        <p:spPr bwMode="auto">
          <a:xfrm>
            <a:off x="2714103" y="341951"/>
            <a:ext cx="3661984" cy="237744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ysters, Haute Cuisine, Foo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28" y="3661611"/>
            <a:ext cx="4226561" cy="237744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758381" y="2972198"/>
            <a:ext cx="1573427" cy="436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Identifiez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451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une </a:t>
            </a:r>
            <a:r>
              <a:rPr lang="en-US" sz="4400" dirty="0" err="1" smtClean="0">
                <a:solidFill>
                  <a:schemeClr val="accent1"/>
                </a:solidFill>
              </a:rPr>
              <a:t>épicerie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51202" name="Picture 2" descr="http://citizenpost.fr/wp-content/uploads/2015/06/dsc_03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719" y="1882943"/>
            <a:ext cx="6146800" cy="4114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88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1"/>
                </a:solidFill>
              </a:rPr>
              <a:t>l’épicier</a:t>
            </a:r>
            <a:r>
              <a:rPr lang="en-US" sz="4400" dirty="0" smtClean="0">
                <a:solidFill>
                  <a:schemeClr val="accent1"/>
                </a:solidFill>
              </a:rPr>
              <a:t>; </a:t>
            </a:r>
            <a:r>
              <a:rPr lang="en-US" sz="4400" dirty="0" err="1" smtClean="0">
                <a:solidFill>
                  <a:schemeClr val="accent1"/>
                </a:solidFill>
              </a:rPr>
              <a:t>l’épicière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52226" name="Picture 2" descr="http://loiretcher-lemag.fr/wp-content/uploads/2012/10/01_Epicerie-Andres-Bern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619" y="1908843"/>
            <a:ext cx="5715000" cy="379095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60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une </a:t>
            </a:r>
            <a:r>
              <a:rPr lang="en-US" sz="4400" dirty="0" err="1" smtClean="0">
                <a:solidFill>
                  <a:schemeClr val="accent1"/>
                </a:solidFill>
              </a:rPr>
              <a:t>boîte</a:t>
            </a:r>
            <a:r>
              <a:rPr lang="en-US" sz="4400" dirty="0" smtClean="0">
                <a:solidFill>
                  <a:schemeClr val="accent1"/>
                </a:solidFill>
              </a:rPr>
              <a:t> (de conserve)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54274" name="Picture 2" descr="http://tablehorsfoyer.ca/wp-content/uploads/2014/04/conserv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2" t="4716" r="-1748" b="4505"/>
          <a:stretch/>
        </p:blipFill>
        <p:spPr bwMode="auto">
          <a:xfrm>
            <a:off x="2679032" y="1860884"/>
            <a:ext cx="3741884" cy="4114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82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itizenpost.fr/wp-content/uploads/2015/06/dsc_03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36" y="3654078"/>
            <a:ext cx="4097867" cy="27432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loiretcher-lemag.fr/wp-content/uploads/2012/10/01_Epicerie-Andres-Bern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63" y="511343"/>
            <a:ext cx="4135477" cy="27432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tablehorsfoyer.ca/wp-content/uploads/2014/04/conserv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2" t="4716" r="-1748" b="4505"/>
          <a:stretch/>
        </p:blipFill>
        <p:spPr bwMode="auto">
          <a:xfrm>
            <a:off x="6069997" y="511343"/>
            <a:ext cx="2494589" cy="27432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183394" y="3531155"/>
            <a:ext cx="1573427" cy="436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Identifiez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375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la </a:t>
            </a:r>
            <a:r>
              <a:rPr lang="en-US" sz="4400" dirty="0" err="1" smtClean="0">
                <a:solidFill>
                  <a:schemeClr val="accent1"/>
                </a:solidFill>
              </a:rPr>
              <a:t>crémerie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55300" name="Picture 4" descr="http://www.sniw.fr/photos/COCCIMARKET/INTERIEUR/IMG_9059_bi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4" t="27158"/>
          <a:stretch/>
        </p:blipFill>
        <p:spPr bwMode="auto">
          <a:xfrm>
            <a:off x="1060265" y="2021305"/>
            <a:ext cx="7031707" cy="38404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05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les haricots </a:t>
            </a:r>
            <a:r>
              <a:rPr lang="en-US" sz="4400" dirty="0" err="1" smtClean="0">
                <a:solidFill>
                  <a:schemeClr val="accent1"/>
                </a:solidFill>
              </a:rPr>
              <a:t>verts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3" name="Picture 29" descr="C:\Users\Janet\AppData\Local\Microsoft\Windows\Temporary Internet Files\Content.IE5\ETAMTL2V\MC90033126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4563" y="1477963"/>
            <a:ext cx="7254875" cy="507523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20831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la </a:t>
            </a:r>
            <a:r>
              <a:rPr lang="en-US" sz="4400" dirty="0" err="1" smtClean="0">
                <a:solidFill>
                  <a:schemeClr val="accent1"/>
                </a:solidFill>
              </a:rPr>
              <a:t>fromagerie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3" name="Picture 2" descr="http://www.maisonbaldacchino.fr/wp-content/uploads/Fotolia_40022446_Subscription_XL-1030x6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20" y="1744662"/>
            <a:ext cx="6178197" cy="4114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46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le </a:t>
            </a:r>
            <a:r>
              <a:rPr lang="en-US" sz="4400" dirty="0" err="1" smtClean="0">
                <a:solidFill>
                  <a:schemeClr val="accent1"/>
                </a:solidFill>
              </a:rPr>
              <a:t>yaourt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10242" name="Picture 13" descr="C:\Documents and Settings\User\Local Settings\Temporary Internet Files\Content.IE5\I99IFIXG\MCj0363756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778" y="1798639"/>
            <a:ext cx="4290682" cy="434548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5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un </a:t>
            </a:r>
            <a:r>
              <a:rPr lang="en-US" sz="4400" dirty="0" err="1" smtClean="0">
                <a:solidFill>
                  <a:schemeClr val="accent1"/>
                </a:solidFill>
              </a:rPr>
              <a:t>morceau</a:t>
            </a:r>
            <a:r>
              <a:rPr lang="en-US" sz="4400" dirty="0" smtClean="0">
                <a:solidFill>
                  <a:schemeClr val="accent1"/>
                </a:solidFill>
              </a:rPr>
              <a:t> de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a piece of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8996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le </a:t>
            </a:r>
            <a:r>
              <a:rPr lang="en-US" sz="4400" dirty="0" err="1" smtClean="0">
                <a:solidFill>
                  <a:schemeClr val="accent1"/>
                </a:solidFill>
              </a:rPr>
              <a:t>fromage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11266" name="Picture 17" descr="C:\Documents and Settings\User\Local Settings\Temporary Internet Files\Content.IE5\OD2VG1M7\MCj04129660000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t="-5441" b="10429"/>
          <a:stretch/>
        </p:blipFill>
        <p:spPr bwMode="auto">
          <a:xfrm>
            <a:off x="2069432" y="1427747"/>
            <a:ext cx="4876800" cy="415406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aisonbaldacchino.fr/wp-content/uploads/Fotolia_40022446_Subscription_XL-1030x6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047" y="1610353"/>
            <a:ext cx="3432332" cy="2286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sniw.fr/photos/COCCIMARKET/INTERIEUR/IMG_9059_bi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4" t="27158"/>
          <a:stretch/>
        </p:blipFill>
        <p:spPr bwMode="auto">
          <a:xfrm>
            <a:off x="3285564" y="4204087"/>
            <a:ext cx="4185540" cy="2286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3" descr="C:\Documents and Settings\User\Local Settings\Temporary Internet Files\Content.IE5\I99IFIXG\MCj0363756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35" y="4204087"/>
            <a:ext cx="2257169" cy="2286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987073" y="388220"/>
            <a:ext cx="3932280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a piece of</a:t>
            </a:r>
            <a:endParaRPr lang="en-US" sz="4000" b="1" dirty="0"/>
          </a:p>
        </p:txBody>
      </p:sp>
      <p:pic>
        <p:nvPicPr>
          <p:cNvPr id="6" name="Picture 17" descr="C:\Documents and Settings\User\Local Settings\Temporary Internet Files\Content.IE5\OD2VG1M7\MCj04129660000[1].wm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t="-5441" b="10429"/>
          <a:stretch/>
        </p:blipFill>
        <p:spPr bwMode="auto">
          <a:xfrm>
            <a:off x="5801174" y="388220"/>
            <a:ext cx="2683723" cy="2286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429839" y="3220851"/>
            <a:ext cx="1573427" cy="436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Identifiez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464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User\Local Settings\Temporary Internet Files\Content.IE5\G52FW5UJ\MCj0233366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r="14706" b="15593"/>
          <a:stretch>
            <a:fillRect/>
          </a:stretch>
        </p:blipFill>
        <p:spPr bwMode="auto">
          <a:xfrm>
            <a:off x="1837514" y="4557379"/>
            <a:ext cx="2173461" cy="1828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436583" y="241819"/>
            <a:ext cx="2975328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where</a:t>
            </a:r>
            <a:endParaRPr lang="en-US" sz="4000" b="1" dirty="0"/>
          </a:p>
        </p:txBody>
      </p:sp>
      <p:pic>
        <p:nvPicPr>
          <p:cNvPr id="10" name="Picture 2" descr="http://www.clipartbest.com/cliparts/xig/ojn/xigojnjyT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" b="2047"/>
          <a:stretch/>
        </p:blipFill>
        <p:spPr bwMode="auto">
          <a:xfrm>
            <a:off x="2046194" y="2399599"/>
            <a:ext cx="1756103" cy="1828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244163" y="1366429"/>
            <a:ext cx="1371600" cy="8229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on</a:t>
            </a:r>
            <a:endParaRPr lang="en-US" sz="32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411911" y="3067751"/>
            <a:ext cx="4531792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à la charcuterie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0537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 descr="C:\Documents and Settings\User\Local Settings\Temporary Internet Files\Content.IE5\OD2VG1M7\MCj04129660000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t="-5441" b="10429"/>
          <a:stretch/>
        </p:blipFill>
        <p:spPr bwMode="auto">
          <a:xfrm>
            <a:off x="1582383" y="4438609"/>
            <a:ext cx="2683723" cy="2286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436583" y="241819"/>
            <a:ext cx="2975328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where</a:t>
            </a:r>
            <a:endParaRPr lang="en-US" sz="4000" b="1" dirty="0"/>
          </a:p>
        </p:txBody>
      </p:sp>
      <p:pic>
        <p:nvPicPr>
          <p:cNvPr id="10" name="Picture 2" descr="http://www.clipartbest.com/cliparts/xig/ojn/xigojnjyT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" b="2047"/>
          <a:stretch/>
        </p:blipFill>
        <p:spPr bwMode="auto">
          <a:xfrm>
            <a:off x="2046194" y="2399599"/>
            <a:ext cx="1756103" cy="1828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244163" y="1366429"/>
            <a:ext cx="1371600" cy="8229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on</a:t>
            </a:r>
            <a:endParaRPr lang="en-US" sz="32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411911" y="3067751"/>
            <a:ext cx="4531792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à la </a:t>
            </a:r>
            <a:r>
              <a:rPr lang="en-US" sz="4000" b="1" dirty="0" err="1" smtClean="0"/>
              <a:t>fromagerie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3856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MC900012943[1]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7" b="4454"/>
          <a:stretch/>
        </p:blipFill>
        <p:spPr bwMode="auto">
          <a:xfrm>
            <a:off x="1877685" y="4543112"/>
            <a:ext cx="2093119" cy="2103120"/>
          </a:xfrm>
          <a:prstGeom prst="roundRect">
            <a:avLst>
              <a:gd name="adj" fmla="val 11111"/>
            </a:avLst>
          </a:prstGeom>
          <a:solidFill>
            <a:schemeClr val="tx1"/>
          </a:solidFill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Rounded Rectangle 8"/>
          <p:cNvSpPr/>
          <p:nvPr/>
        </p:nvSpPr>
        <p:spPr>
          <a:xfrm>
            <a:off x="1436583" y="241819"/>
            <a:ext cx="2975328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where</a:t>
            </a:r>
            <a:endParaRPr lang="en-US" sz="4000" b="1" dirty="0"/>
          </a:p>
        </p:txBody>
      </p:sp>
      <p:pic>
        <p:nvPicPr>
          <p:cNvPr id="10" name="Picture 2" descr="http://www.clipartbest.com/cliparts/xig/ojn/xigojnjyT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" b="2047"/>
          <a:stretch/>
        </p:blipFill>
        <p:spPr bwMode="auto">
          <a:xfrm>
            <a:off x="2046194" y="2399599"/>
            <a:ext cx="1756103" cy="1828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244163" y="1366429"/>
            <a:ext cx="1371600" cy="8229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on</a:t>
            </a:r>
            <a:endParaRPr lang="en-US" sz="32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171406" y="3067751"/>
            <a:ext cx="4772297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à la </a:t>
            </a:r>
            <a:r>
              <a:rPr lang="en-US" sz="4000" b="1" dirty="0" err="1" smtClean="0"/>
              <a:t>poissonnerie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7916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4" descr="MC900264324[1]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1" t="-3566" r="-2281" b="-3566"/>
          <a:stretch/>
        </p:blipFill>
        <p:spPr bwMode="auto">
          <a:xfrm>
            <a:off x="1451669" y="4631171"/>
            <a:ext cx="2945151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436583" y="241819"/>
            <a:ext cx="2975328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where</a:t>
            </a:r>
            <a:endParaRPr lang="en-US" sz="4000" b="1" dirty="0"/>
          </a:p>
        </p:txBody>
      </p:sp>
      <p:pic>
        <p:nvPicPr>
          <p:cNvPr id="10" name="Picture 2" descr="http://www.clipartbest.com/cliparts/xig/ojn/xigojnjyT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" b="2047"/>
          <a:stretch/>
        </p:blipFill>
        <p:spPr bwMode="auto">
          <a:xfrm>
            <a:off x="2046194" y="2399599"/>
            <a:ext cx="1756103" cy="1828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244163" y="1366429"/>
            <a:ext cx="1371600" cy="8229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on</a:t>
            </a:r>
            <a:endParaRPr lang="en-US" sz="32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772297" y="3067751"/>
            <a:ext cx="4171406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à la </a:t>
            </a:r>
            <a:r>
              <a:rPr lang="en-US" sz="4000" b="1" dirty="0" err="1" smtClean="0"/>
              <a:t>boucherie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2940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Documents and Settings\User\Local Settings\Temporary Internet Files\Content.IE5\I99IFIXG\MCj0363756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660" y="4501483"/>
            <a:ext cx="2257169" cy="2286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436583" y="241819"/>
            <a:ext cx="2975328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where</a:t>
            </a:r>
            <a:endParaRPr lang="en-US" sz="4000" b="1" dirty="0"/>
          </a:p>
        </p:txBody>
      </p:sp>
      <p:pic>
        <p:nvPicPr>
          <p:cNvPr id="10" name="Picture 2" descr="http://www.clipartbest.com/cliparts/xig/ojn/xigojnjyT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" b="2047"/>
          <a:stretch/>
        </p:blipFill>
        <p:spPr bwMode="auto">
          <a:xfrm>
            <a:off x="2046194" y="2399599"/>
            <a:ext cx="1756103" cy="1828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244163" y="1366429"/>
            <a:ext cx="1371600" cy="8229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on</a:t>
            </a:r>
            <a:endParaRPr lang="en-US" sz="32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937759" y="3067751"/>
            <a:ext cx="4005943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à la </a:t>
            </a:r>
            <a:r>
              <a:rPr lang="en-US" sz="4000" b="1" dirty="0" err="1" smtClean="0"/>
              <a:t>crémerie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7944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une </a:t>
            </a:r>
            <a:r>
              <a:rPr lang="en-US" sz="4400" dirty="0" err="1" smtClean="0">
                <a:solidFill>
                  <a:schemeClr val="accent1"/>
                </a:solidFill>
              </a:rPr>
              <a:t>épice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16386" name="Picture 2" descr="Spices, Market, Tea, Seasoning, Sp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080" y="1634204"/>
            <a:ext cx="5446078" cy="408455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46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eafood, Lobster, Shrimp, Gourmet, Shellfish, Fis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-3920" r="2778" b="-5086"/>
          <a:stretch/>
        </p:blipFill>
        <p:spPr bwMode="auto">
          <a:xfrm>
            <a:off x="1374944" y="4581096"/>
            <a:ext cx="3098601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436583" y="241819"/>
            <a:ext cx="2975328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where</a:t>
            </a:r>
            <a:endParaRPr lang="en-US" sz="4000" b="1" dirty="0"/>
          </a:p>
        </p:txBody>
      </p:sp>
      <p:pic>
        <p:nvPicPr>
          <p:cNvPr id="10" name="Picture 2" descr="http://www.clipartbest.com/cliparts/xig/ojn/xigojnjyT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" b="2047"/>
          <a:stretch/>
        </p:blipFill>
        <p:spPr bwMode="auto">
          <a:xfrm>
            <a:off x="2046194" y="2399599"/>
            <a:ext cx="1756103" cy="1828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244163" y="1366429"/>
            <a:ext cx="1371600" cy="8229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on</a:t>
            </a:r>
            <a:endParaRPr lang="en-US" sz="32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162697" y="3067751"/>
            <a:ext cx="4781006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à la </a:t>
            </a:r>
            <a:r>
              <a:rPr lang="en-US" sz="4000" b="1" dirty="0" err="1" smtClean="0"/>
              <a:t>poissonnerie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7273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ablehorsfoyer.ca/wp-content/uploads/2014/04/conserv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2" t="4716" r="-1748" b="4505"/>
          <a:stretch/>
        </p:blipFill>
        <p:spPr bwMode="auto">
          <a:xfrm>
            <a:off x="2009562" y="4572387"/>
            <a:ext cx="1829365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436583" y="241819"/>
            <a:ext cx="2975328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where</a:t>
            </a:r>
            <a:endParaRPr lang="en-US" sz="4000" b="1" dirty="0"/>
          </a:p>
        </p:txBody>
      </p:sp>
      <p:pic>
        <p:nvPicPr>
          <p:cNvPr id="10" name="Picture 2" descr="http://www.clipartbest.com/cliparts/xig/ojn/xigojnjyT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" b="2047"/>
          <a:stretch/>
        </p:blipFill>
        <p:spPr bwMode="auto">
          <a:xfrm>
            <a:off x="2046194" y="2399599"/>
            <a:ext cx="1756103" cy="1828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244163" y="1366429"/>
            <a:ext cx="1371600" cy="8229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on</a:t>
            </a:r>
            <a:endParaRPr lang="en-US" sz="32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5164183" y="3067751"/>
            <a:ext cx="3779520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à </a:t>
            </a:r>
            <a:r>
              <a:rPr lang="en-US" sz="4000" b="1" dirty="0" err="1" smtClean="0"/>
              <a:t>l’épicerie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1868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le </a:t>
            </a:r>
            <a:r>
              <a:rPr lang="en-US" sz="4400" dirty="0" err="1" smtClean="0">
                <a:solidFill>
                  <a:schemeClr val="accent1"/>
                </a:solidFill>
              </a:rPr>
              <a:t>supermarché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58370" name="Picture 2" descr="Supermarket, Shopping, Sales, Store, Buy, 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00" y="1931149"/>
            <a:ext cx="7152638" cy="402336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94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le </a:t>
            </a:r>
            <a:r>
              <a:rPr lang="en-US" sz="4400" dirty="0" err="1" smtClean="0">
                <a:solidFill>
                  <a:schemeClr val="accent1"/>
                </a:solidFill>
              </a:rPr>
              <a:t>caissier</a:t>
            </a:r>
            <a:r>
              <a:rPr lang="en-US" sz="4400" dirty="0" smtClean="0">
                <a:solidFill>
                  <a:schemeClr val="accent1"/>
                </a:solidFill>
              </a:rPr>
              <a:t>; la </a:t>
            </a:r>
            <a:r>
              <a:rPr lang="en-US" sz="4400" dirty="0" err="1" smtClean="0">
                <a:solidFill>
                  <a:schemeClr val="accent1"/>
                </a:solidFill>
              </a:rPr>
              <a:t>caissière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3" name="Picture 2" descr="MC900060197[1]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413" y="1780674"/>
            <a:ext cx="5871412" cy="393833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5119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une </a:t>
            </a:r>
            <a:r>
              <a:rPr lang="en-US" sz="4400" dirty="0" err="1" smtClean="0">
                <a:solidFill>
                  <a:schemeClr val="accent1"/>
                </a:solidFill>
              </a:rPr>
              <a:t>douzaine</a:t>
            </a:r>
            <a:r>
              <a:rPr lang="en-US" sz="4400" dirty="0" smtClean="0">
                <a:solidFill>
                  <a:schemeClr val="accent1"/>
                </a:solidFill>
              </a:rPr>
              <a:t> de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59394" name="Picture 2" descr="Muffin Pan, Pan, Tin, Dozen, Ba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023" y="1722184"/>
            <a:ext cx="6516192" cy="41011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42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un oeuf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12290" name="Picture 22" descr="MC900112732[1]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0" t="-3889" r="-2770" b="-2942"/>
          <a:stretch/>
        </p:blipFill>
        <p:spPr bwMode="auto">
          <a:xfrm>
            <a:off x="1958641" y="1652337"/>
            <a:ext cx="5500938" cy="4411579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82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un </a:t>
            </a:r>
            <a:r>
              <a:rPr lang="en-US" sz="4400" dirty="0" err="1" smtClean="0">
                <a:solidFill>
                  <a:schemeClr val="accent1"/>
                </a:solidFill>
              </a:rPr>
              <a:t>paquet</a:t>
            </a:r>
            <a:r>
              <a:rPr lang="en-US" sz="4400" dirty="0" smtClean="0">
                <a:solidFill>
                  <a:schemeClr val="accent1"/>
                </a:solidFill>
              </a:rPr>
              <a:t> de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a package of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8541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les </a:t>
            </a:r>
            <a:r>
              <a:rPr lang="en-US" sz="4400" dirty="0" err="1" smtClean="0">
                <a:solidFill>
                  <a:schemeClr val="accent1"/>
                </a:solidFill>
              </a:rPr>
              <a:t>pâtes</a:t>
            </a:r>
            <a:r>
              <a:rPr lang="en-US" sz="4400" dirty="0" smtClean="0">
                <a:solidFill>
                  <a:schemeClr val="accent1"/>
                </a:solidFill>
              </a:rPr>
              <a:t> (f)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13314" name="Picture 66" descr="MP900289776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743" y="1673525"/>
            <a:ext cx="4826752" cy="470500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52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une bouteille de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61442" name="Picture 2" descr="Bottle, Drink, Wine, Bever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41" t="-1247" b="-1247"/>
          <a:stretch/>
        </p:blipFill>
        <p:spPr bwMode="auto">
          <a:xfrm>
            <a:off x="3047803" y="1347538"/>
            <a:ext cx="3056631" cy="527175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82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upermarket, Shopping, Sales, Store, Buy, 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20" y="1791743"/>
            <a:ext cx="3576319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C900060197[1]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57" y="4398103"/>
            <a:ext cx="3093857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2" descr="Muffin Pan, Pan, Tin, Dozen, Ba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335" y="282663"/>
            <a:ext cx="2545516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MC900112732[1]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0" t="-3889" r="-2770" b="-2942"/>
          <a:stretch/>
        </p:blipFill>
        <p:spPr bwMode="auto">
          <a:xfrm>
            <a:off x="3960435" y="4398103"/>
            <a:ext cx="2508428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21821" y="282663"/>
            <a:ext cx="4054300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a package of</a:t>
            </a:r>
            <a:endParaRPr lang="en-US" sz="4000" b="1" dirty="0"/>
          </a:p>
        </p:txBody>
      </p:sp>
      <p:pic>
        <p:nvPicPr>
          <p:cNvPr id="7" name="Picture 66" descr="MP900289776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984" y="4398103"/>
            <a:ext cx="2063736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ottle, Drink, Wine, Bever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41" t="-1247" b="-1247"/>
          <a:stretch/>
        </p:blipFill>
        <p:spPr bwMode="auto">
          <a:xfrm>
            <a:off x="4526588" y="1789285"/>
            <a:ext cx="1166398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7237293" y="3127920"/>
            <a:ext cx="1573427" cy="436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Identifiez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234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8" descr="MC90026444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046" y="780666"/>
            <a:ext cx="2531321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49" descr="MC900250843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8123" y="3130483"/>
            <a:ext cx="3126579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 descr="MC900246131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098" y="3130483"/>
            <a:ext cx="3361666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29" descr="C:\Users\Janet\AppData\Local\Microsoft\Windows\Temporary Internet Files\Content.IE5\ETAMTL2V\MC90033126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075" y="796851"/>
            <a:ext cx="2875627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2" descr="Spices, Market, Tea, Seasoning, Spi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98" y="780666"/>
            <a:ext cx="2682240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ggplant, Drawing, Purple, Aubergine, Vegetable, Foo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63" r="-5002"/>
          <a:stretch/>
        </p:blipFill>
        <p:spPr bwMode="auto">
          <a:xfrm>
            <a:off x="4070535" y="3130483"/>
            <a:ext cx="1224816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7471719" y="203068"/>
            <a:ext cx="1573427" cy="436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Identifiez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891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1"/>
                </a:solidFill>
              </a:rPr>
              <a:t>l’eau</a:t>
            </a:r>
            <a:r>
              <a:rPr lang="en-US" sz="4400" dirty="0" smtClean="0">
                <a:solidFill>
                  <a:schemeClr val="accent1"/>
                </a:solidFill>
              </a:rPr>
              <a:t> (f)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62466" name="Picture 2" descr="Drops Of Water, Water, Nature, Liqu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119" y="1810752"/>
            <a:ext cx="6096000" cy="405765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36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un pot de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63490" name="Picture 2" descr="Jar, Glass, Blue, Empty, Closed, Big, Loll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56" t="-2353" r="-5356" b="-2353"/>
          <a:stretch/>
        </p:blipFill>
        <p:spPr bwMode="auto">
          <a:xfrm>
            <a:off x="2735395" y="1373522"/>
            <a:ext cx="3681448" cy="526791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2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la </a:t>
            </a:r>
            <a:r>
              <a:rPr lang="en-US" sz="4400" dirty="0" err="1" smtClean="0">
                <a:solidFill>
                  <a:schemeClr val="accent1"/>
                </a:solidFill>
              </a:rPr>
              <a:t>confiture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14338" name="Picture 20" descr="C:\Documents and Settings\User\Local Settings\Temporary Internet Files\Content.IE5\OD2VG1M7\MCj02871890000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44" t="-12926" r="-4744" b="-12926"/>
          <a:stretch/>
        </p:blipFill>
        <p:spPr bwMode="auto">
          <a:xfrm>
            <a:off x="2865522" y="1594472"/>
            <a:ext cx="3807994" cy="443297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99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un </a:t>
            </a:r>
            <a:r>
              <a:rPr lang="en-US" sz="4400" dirty="0" err="1" smtClean="0">
                <a:solidFill>
                  <a:schemeClr val="accent1"/>
                </a:solidFill>
              </a:rPr>
              <a:t>litre</a:t>
            </a:r>
            <a:r>
              <a:rPr lang="en-US" sz="4400" dirty="0" smtClean="0">
                <a:solidFill>
                  <a:schemeClr val="accent1"/>
                </a:solidFill>
              </a:rPr>
              <a:t> de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a liter of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60575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le jus </a:t>
            </a:r>
            <a:r>
              <a:rPr lang="en-US" sz="4400" dirty="0" err="1" smtClean="0">
                <a:solidFill>
                  <a:schemeClr val="accent1"/>
                </a:solidFill>
              </a:rPr>
              <a:t>d’orange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15362" name="Picture 1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4" t="18085" r="14267" b="12114"/>
          <a:stretch>
            <a:fillRect/>
          </a:stretch>
        </p:blipFill>
        <p:spPr bwMode="auto">
          <a:xfrm>
            <a:off x="2238091" y="1561839"/>
            <a:ext cx="4676056" cy="426321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7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un sac en </a:t>
            </a:r>
            <a:r>
              <a:rPr lang="en-US" sz="4400" dirty="0" err="1" smtClean="0">
                <a:solidFill>
                  <a:schemeClr val="accent1"/>
                </a:solidFill>
              </a:rPr>
              <a:t>plastique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65540" name="Picture 4" descr="Garbage Bag, Waste, Non Recyclable Waste, Garb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119" y="1784517"/>
            <a:ext cx="6096000" cy="394335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05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le chariot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66562" name="Picture 2" descr="Caddy, Shopping Cart, Shopping Trolley, Trolle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55" t="-4564" r="-6755" b="-4564"/>
          <a:stretch/>
        </p:blipFill>
        <p:spPr bwMode="auto">
          <a:xfrm>
            <a:off x="2029542" y="1652338"/>
            <a:ext cx="5093154" cy="471285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3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rops Of Water, Water, Nature, Liqu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345" y="3095855"/>
            <a:ext cx="2912565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Jar, Glass, Blue, Empty, Closed, Big, Loll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56" t="-2353" r="-5356" b="-2353"/>
          <a:stretch/>
        </p:blipFill>
        <p:spPr bwMode="auto">
          <a:xfrm>
            <a:off x="3489332" y="1740138"/>
            <a:ext cx="1405851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0" descr="C:\Documents and Settings\User\Local Settings\Temporary Internet Files\Content.IE5\OD2VG1M7\MCj02871890000[1].wm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44" t="-12926" r="-4744" b="-12926"/>
          <a:stretch/>
        </p:blipFill>
        <p:spPr bwMode="auto">
          <a:xfrm>
            <a:off x="3349839" y="4259662"/>
            <a:ext cx="1728063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65438" y="317895"/>
            <a:ext cx="4539916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a liter of</a:t>
            </a:r>
            <a:endParaRPr lang="en-US" sz="4000" b="1" dirty="0"/>
          </a:p>
        </p:txBody>
      </p:sp>
      <p:pic>
        <p:nvPicPr>
          <p:cNvPr id="6" name="Picture 1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4" t="18085" r="14267" b="12114"/>
          <a:stretch>
            <a:fillRect/>
          </a:stretch>
        </p:blipFill>
        <p:spPr bwMode="auto">
          <a:xfrm>
            <a:off x="528907" y="4259662"/>
            <a:ext cx="2206489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arbage Bag, Waste, Non Recyclable Waste, Garb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"/>
          <a:stretch/>
        </p:blipFill>
        <p:spPr bwMode="auto">
          <a:xfrm>
            <a:off x="5692346" y="317895"/>
            <a:ext cx="2912565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ddy, Shopping Cart, Shopping Trolley, Trolley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55" t="-4564" r="-6755" b="-4564"/>
          <a:stretch/>
        </p:blipFill>
        <p:spPr bwMode="auto">
          <a:xfrm>
            <a:off x="528907" y="1740138"/>
            <a:ext cx="2174011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7331676" y="2494412"/>
            <a:ext cx="1573427" cy="436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Identifiez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543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addy, Shopping Cart, Shopping Trolley, Trolle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55" t="-4564" r="-6755" b="-4564"/>
          <a:stretch/>
        </p:blipFill>
        <p:spPr bwMode="auto">
          <a:xfrm>
            <a:off x="0" y="112887"/>
            <a:ext cx="9083039" cy="698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064724" y="1053590"/>
            <a:ext cx="4054300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a package of</a:t>
            </a:r>
            <a:endParaRPr lang="en-US" sz="4000" b="1" dirty="0"/>
          </a:p>
        </p:txBody>
      </p:sp>
      <p:pic>
        <p:nvPicPr>
          <p:cNvPr id="7" name="Picture 66" descr="MP900289776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006" y="2238377"/>
            <a:ext cx="2063736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119271" y="230630"/>
            <a:ext cx="1371600" cy="8229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nous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662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addy, Shopping Cart, Shopping Trolley, Trolle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55" t="-4564" r="-6755" b="-4564"/>
          <a:stretch/>
        </p:blipFill>
        <p:spPr bwMode="auto">
          <a:xfrm>
            <a:off x="0" y="112887"/>
            <a:ext cx="9083039" cy="698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2847871" y="1073131"/>
            <a:ext cx="3387296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a liter of</a:t>
            </a:r>
            <a:endParaRPr lang="en-US" sz="4000" b="1" dirty="0"/>
          </a:p>
        </p:txBody>
      </p:sp>
      <p:pic>
        <p:nvPicPr>
          <p:cNvPr id="14" name="Picture 1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4" t="18085" r="14267" b="12114"/>
          <a:stretch>
            <a:fillRect/>
          </a:stretch>
        </p:blipFill>
        <p:spPr bwMode="auto">
          <a:xfrm>
            <a:off x="3438274" y="2186977"/>
            <a:ext cx="2206489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119271" y="230630"/>
            <a:ext cx="1371600" cy="8229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tu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0858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9" descr="C:\Users\Janet\AppData\Local\Microsoft\Windows\Temporary Internet Files\Content.IE5\ETAMTL2V\MC90033126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5993" y="1955322"/>
            <a:ext cx="5040251" cy="351392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12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les haricots </a:t>
            </a:r>
            <a:r>
              <a:rPr lang="en-US" sz="4400" dirty="0" err="1" smtClean="0">
                <a:solidFill>
                  <a:schemeClr val="accent1"/>
                </a:solidFill>
              </a:rPr>
              <a:t>verts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1662" y="6254793"/>
            <a:ext cx="1573427" cy="436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Identifiez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4" name="Oval 13"/>
          <p:cNvSpPr/>
          <p:nvPr/>
        </p:nvSpPr>
        <p:spPr>
          <a:xfrm>
            <a:off x="1473613" y="1721903"/>
            <a:ext cx="2223072" cy="20933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06621" y="1692889"/>
            <a:ext cx="2223072" cy="209335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500634" y="1613353"/>
            <a:ext cx="2223072" cy="209335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380831" y="2120058"/>
            <a:ext cx="2223072" cy="20933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511036" y="3644640"/>
            <a:ext cx="2223072" cy="209335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22518" y="4329158"/>
            <a:ext cx="2223072" cy="20933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182974" y="4332233"/>
            <a:ext cx="2223072" cy="209335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751176" y="4086888"/>
            <a:ext cx="2223072" cy="209335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709436" y="3030792"/>
            <a:ext cx="2223072" cy="20933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654820" y="2971256"/>
            <a:ext cx="2223072" cy="209335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6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addy, Shopping Cart, Shopping Trolley, Trolle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55" t="-4564" r="-6755" b="-4564"/>
          <a:stretch/>
        </p:blipFill>
        <p:spPr bwMode="auto">
          <a:xfrm>
            <a:off x="0" y="112887"/>
            <a:ext cx="9083039" cy="698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ottle, Drink, Wine, Bever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41" t="-1247" b="-1247"/>
          <a:stretch/>
        </p:blipFill>
        <p:spPr bwMode="auto">
          <a:xfrm>
            <a:off x="2358154" y="1414816"/>
            <a:ext cx="1166398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rops Of Water, Water, Nature, Liqu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677" y="1414816"/>
            <a:ext cx="2912565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119271" y="230630"/>
            <a:ext cx="1371600" cy="8229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vous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0413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addy, Shopping Cart, Shopping Trolley, Trolle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55" t="-4564" r="-6755" b="-4564"/>
          <a:stretch/>
        </p:blipFill>
        <p:spPr bwMode="auto">
          <a:xfrm>
            <a:off x="0" y="112887"/>
            <a:ext cx="9083039" cy="698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2847871" y="1073131"/>
            <a:ext cx="3387296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a kilo of</a:t>
            </a:r>
            <a:endParaRPr lang="en-US" sz="4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119271" y="230630"/>
            <a:ext cx="1371600" cy="8229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elle</a:t>
            </a:r>
            <a:endParaRPr lang="en-US" sz="3200" b="1" dirty="0"/>
          </a:p>
        </p:txBody>
      </p:sp>
      <p:pic>
        <p:nvPicPr>
          <p:cNvPr id="6" name="Picture 1" descr="MC910216978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660647" y="2314402"/>
            <a:ext cx="1761744" cy="1828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61214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addy, Shopping Cart, Shopping Trolley, Trolle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55" t="-4564" r="-6755" b="-4564"/>
          <a:stretch/>
        </p:blipFill>
        <p:spPr bwMode="auto">
          <a:xfrm>
            <a:off x="0" y="112887"/>
            <a:ext cx="9083039" cy="698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Jar, Glass, Blue, Empty, Closed, Big, Loll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56" t="-2353" r="-5356" b="-2353"/>
          <a:stretch/>
        </p:blipFill>
        <p:spPr bwMode="auto">
          <a:xfrm>
            <a:off x="2426887" y="1531132"/>
            <a:ext cx="1405851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C:\Documents and Settings\User\Local Settings\Temporary Internet Files\Content.IE5\OD2VG1M7\MCj02871890000[1].wm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44" t="-12926" r="-4744" b="-12926"/>
          <a:stretch/>
        </p:blipFill>
        <p:spPr bwMode="auto">
          <a:xfrm>
            <a:off x="4531562" y="1531132"/>
            <a:ext cx="1728063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119271" y="230630"/>
            <a:ext cx="1371600" cy="8229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je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0494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addy, Shopping Cart, Shopping Trolley, Trolle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55" t="-4564" r="-6755" b="-4564"/>
          <a:stretch/>
        </p:blipFill>
        <p:spPr bwMode="auto">
          <a:xfrm>
            <a:off x="0" y="112887"/>
            <a:ext cx="9083039" cy="698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uffin Pan, Pan, Tin, Dozen, Ba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760" y="1449612"/>
            <a:ext cx="2545516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MC900112732[1]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0" t="-3889" r="-2770" b="-2942"/>
          <a:stretch/>
        </p:blipFill>
        <p:spPr bwMode="auto">
          <a:xfrm>
            <a:off x="4787745" y="1449612"/>
            <a:ext cx="2508428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119271" y="230630"/>
            <a:ext cx="1371600" cy="8229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ils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4240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Qu’est-ce </a:t>
            </a:r>
            <a:r>
              <a:rPr lang="en-US" sz="4400" dirty="0" err="1" smtClean="0">
                <a:solidFill>
                  <a:schemeClr val="accent1"/>
                </a:solidFill>
              </a:rPr>
              <a:t>qu’il</a:t>
            </a:r>
            <a:r>
              <a:rPr lang="en-US" sz="4400" dirty="0" smtClean="0">
                <a:solidFill>
                  <a:schemeClr val="accent1"/>
                </a:solidFill>
              </a:rPr>
              <a:t> vous </a:t>
            </a:r>
            <a:r>
              <a:rPr lang="en-US" sz="4400" dirty="0" err="1" smtClean="0">
                <a:solidFill>
                  <a:schemeClr val="accent1"/>
                </a:solidFill>
              </a:rPr>
              <a:t>faut</a:t>
            </a:r>
            <a:r>
              <a:rPr lang="en-US" sz="4400" dirty="0" smtClean="0">
                <a:solidFill>
                  <a:schemeClr val="accent1"/>
                </a:solidFill>
              </a:rPr>
              <a:t>?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What do you need?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16605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il me </a:t>
            </a:r>
            <a:r>
              <a:rPr lang="en-US" sz="4400" dirty="0" err="1" smtClean="0">
                <a:solidFill>
                  <a:schemeClr val="accent1"/>
                </a:solidFill>
              </a:rPr>
              <a:t>faut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I need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70293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Combien vous en </a:t>
            </a:r>
            <a:r>
              <a:rPr lang="en-US" sz="4400" dirty="0" err="1" smtClean="0">
                <a:solidFill>
                  <a:schemeClr val="accent1"/>
                </a:solidFill>
              </a:rPr>
              <a:t>faut</a:t>
            </a:r>
            <a:r>
              <a:rPr lang="en-US" sz="4400" dirty="0" smtClean="0">
                <a:solidFill>
                  <a:schemeClr val="accent1"/>
                </a:solidFill>
              </a:rPr>
              <a:t>-il?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How many/much do you need?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64162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à </a:t>
            </a:r>
            <a:r>
              <a:rPr lang="en-US" sz="4400" dirty="0" err="1" smtClean="0">
                <a:solidFill>
                  <a:schemeClr val="accent1"/>
                </a:solidFill>
              </a:rPr>
              <a:t>peu</a:t>
            </a:r>
            <a:r>
              <a:rPr lang="en-US" sz="4400" dirty="0" smtClean="0">
                <a:solidFill>
                  <a:schemeClr val="accent1"/>
                </a:solidFill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</a:rPr>
              <a:t>près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about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22853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une livre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one pound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95373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environ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approximately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10996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MC90033128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0723" y="2013889"/>
            <a:ext cx="4610791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12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la </a:t>
            </a:r>
            <a:r>
              <a:rPr lang="en-US" sz="4400" dirty="0" err="1" smtClean="0">
                <a:solidFill>
                  <a:schemeClr val="accent1"/>
                </a:solidFill>
              </a:rPr>
              <a:t>pomme</a:t>
            </a:r>
            <a:r>
              <a:rPr lang="en-US" sz="4400" dirty="0" smtClean="0">
                <a:solidFill>
                  <a:schemeClr val="accent1"/>
                </a:solidFill>
              </a:rPr>
              <a:t> de </a:t>
            </a:r>
            <a:r>
              <a:rPr lang="en-US" sz="4400" dirty="0" err="1" smtClean="0">
                <a:solidFill>
                  <a:schemeClr val="accent1"/>
                </a:solidFill>
              </a:rPr>
              <a:t>terre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1662" y="6254793"/>
            <a:ext cx="1573427" cy="436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Identifiez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4" name="Oval 13"/>
          <p:cNvSpPr/>
          <p:nvPr/>
        </p:nvSpPr>
        <p:spPr>
          <a:xfrm>
            <a:off x="1391235" y="1796044"/>
            <a:ext cx="2223072" cy="20933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24243" y="1767030"/>
            <a:ext cx="2223072" cy="209335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18256" y="1687494"/>
            <a:ext cx="2223072" cy="209335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98453" y="2194199"/>
            <a:ext cx="2223072" cy="20933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28658" y="3718781"/>
            <a:ext cx="2223072" cy="209335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40140" y="4403299"/>
            <a:ext cx="2223072" cy="20933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100596" y="4406374"/>
            <a:ext cx="2223072" cy="209335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68798" y="4161029"/>
            <a:ext cx="2223072" cy="209335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627058" y="3104933"/>
            <a:ext cx="2223072" cy="20933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72442" y="3045397"/>
            <a:ext cx="2223072" cy="209335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3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3976" y="540620"/>
            <a:ext cx="3131246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about</a:t>
            </a:r>
            <a:endParaRPr lang="en-US" sz="40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4127374" y="540620"/>
            <a:ext cx="4539916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approximately</a:t>
            </a:r>
            <a:endParaRPr lang="en-US" sz="40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435768" y="4231910"/>
            <a:ext cx="6785810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How many do you need?</a:t>
            </a:r>
            <a:endParaRPr lang="en-US" sz="4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4983892" y="3001480"/>
            <a:ext cx="3572186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 need</a:t>
            </a:r>
            <a:endParaRPr lang="en-US" sz="4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668379" y="1771050"/>
            <a:ext cx="6320589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What do you need?</a:t>
            </a:r>
            <a:endParaRPr lang="en-US" sz="4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593556" y="3001480"/>
            <a:ext cx="3788974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one pound</a:t>
            </a:r>
            <a:endParaRPr lang="en-US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163330" y="6287"/>
            <a:ext cx="1573427" cy="436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Identifiez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857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vous les </a:t>
            </a:r>
            <a:r>
              <a:rPr lang="en-US" sz="4400" dirty="0" err="1" smtClean="0">
                <a:solidFill>
                  <a:schemeClr val="accent1"/>
                </a:solidFill>
              </a:rPr>
              <a:t>voulez</a:t>
            </a:r>
            <a:r>
              <a:rPr lang="en-US" sz="4400" dirty="0" smtClean="0">
                <a:solidFill>
                  <a:schemeClr val="accent1"/>
                </a:solidFill>
              </a:rPr>
              <a:t> comment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how do you want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1723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(bien) </a:t>
            </a:r>
            <a:r>
              <a:rPr lang="en-US" sz="4400" dirty="0" err="1" smtClean="0">
                <a:solidFill>
                  <a:schemeClr val="accent1"/>
                </a:solidFill>
              </a:rPr>
              <a:t>mûr</a:t>
            </a:r>
            <a:r>
              <a:rPr lang="en-US" sz="4400" dirty="0" smtClean="0">
                <a:solidFill>
                  <a:schemeClr val="accent1"/>
                </a:solidFill>
              </a:rPr>
              <a:t>(e)(s)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(very) ripe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41582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c’est … le kilo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It’s … per kilo.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85273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je </a:t>
            </a:r>
            <a:r>
              <a:rPr lang="en-US" sz="4400" dirty="0" err="1" smtClean="0">
                <a:solidFill>
                  <a:schemeClr val="accent1"/>
                </a:solidFill>
              </a:rPr>
              <a:t>vais</a:t>
            </a:r>
            <a:r>
              <a:rPr lang="en-US" sz="4400" dirty="0" smtClean="0">
                <a:solidFill>
                  <a:schemeClr val="accent1"/>
                </a:solidFill>
              </a:rPr>
              <a:t> en prendre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I’ll take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76289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Ce sera tout?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Will that be all?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49090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c’est tout pour aujourd’hui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that’s all for today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65121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54690" y="4573321"/>
            <a:ext cx="4539916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Will that be all?</a:t>
            </a:r>
            <a:endParaRPr lang="en-US" sz="40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288757" y="559069"/>
            <a:ext cx="5271783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that’s all for today</a:t>
            </a:r>
            <a:endParaRPr lang="en-US" sz="40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5931243" y="559069"/>
            <a:ext cx="2877174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ripe</a:t>
            </a:r>
            <a:endParaRPr lang="en-US" sz="4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654690" y="1897153"/>
            <a:ext cx="4539916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it’s … per kilo</a:t>
            </a:r>
            <a:endParaRPr lang="en-US" sz="4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88107" y="3235237"/>
            <a:ext cx="5551869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how do you want</a:t>
            </a:r>
            <a:endParaRPr lang="en-US" sz="4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5771906" y="4573321"/>
            <a:ext cx="3036511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I’ll take</a:t>
            </a:r>
            <a:endParaRPr lang="en-US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7234990" y="2805092"/>
            <a:ext cx="1573427" cy="436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Identifiez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408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739435" y="4344334"/>
            <a:ext cx="4275656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approximately</a:t>
            </a:r>
            <a:endParaRPr lang="en-US" sz="40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231092" y="2995346"/>
            <a:ext cx="4049579" cy="1348988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How many do you need?</a:t>
            </a:r>
            <a:endParaRPr lang="en-US" sz="4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5130219" y="5419857"/>
            <a:ext cx="3788974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one pound</a:t>
            </a:r>
            <a:endParaRPr lang="en-US" sz="40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506451" y="3268811"/>
            <a:ext cx="3036511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I’ll take</a:t>
            </a:r>
            <a:endParaRPr lang="en-US" sz="4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464907" y="0"/>
            <a:ext cx="222422" cy="6858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64" descr="MC9004369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7222" r="6667" b="10001"/>
          <a:stretch>
            <a:fillRect/>
          </a:stretch>
        </p:blipFill>
        <p:spPr>
          <a:xfrm>
            <a:off x="6200713" y="216686"/>
            <a:ext cx="1353101" cy="13716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1" name="Rounded Rectangle 20"/>
          <p:cNvSpPr/>
          <p:nvPr/>
        </p:nvSpPr>
        <p:spPr>
          <a:xfrm>
            <a:off x="288106" y="213738"/>
            <a:ext cx="3935550" cy="1243633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What do you need?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34193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56701" y="1208429"/>
            <a:ext cx="3131246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about</a:t>
            </a:r>
            <a:endParaRPr lang="en-US" sz="4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5236231" y="158593"/>
            <a:ext cx="3572186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 need</a:t>
            </a:r>
            <a:endParaRPr lang="en-US" sz="4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88107" y="129373"/>
            <a:ext cx="3935550" cy="1243633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What do you need?</a:t>
            </a:r>
            <a:endParaRPr lang="en-US" sz="4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5127837" y="2258265"/>
            <a:ext cx="3788974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one pound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5488" y="5750647"/>
            <a:ext cx="4370133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Will that be all?</a:t>
            </a:r>
            <a:endParaRPr lang="en-US" sz="4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805900" y="5326839"/>
            <a:ext cx="4233597" cy="1335218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That’s all for today.</a:t>
            </a:r>
            <a:endParaRPr lang="en-US" sz="4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3468" y="4656857"/>
            <a:ext cx="4222868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It’s 7€ per kilo.</a:t>
            </a:r>
            <a:endParaRPr lang="en-US" sz="4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464907" y="0"/>
            <a:ext cx="222422" cy="6858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43" descr="MC900441719[1]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"/>
          <a:stretch/>
        </p:blipFill>
        <p:spPr>
          <a:xfrm>
            <a:off x="6330477" y="3563952"/>
            <a:ext cx="1383694" cy="13716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13798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ggplant, Drawing, Purple, Aubergine, Vegetable, Foo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63" r="-5002"/>
          <a:stretch/>
        </p:blipFill>
        <p:spPr bwMode="auto">
          <a:xfrm>
            <a:off x="3462649" y="2044141"/>
            <a:ext cx="222694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une </a:t>
            </a:r>
            <a:r>
              <a:rPr lang="en-US" sz="4400" dirty="0" err="1" smtClean="0">
                <a:solidFill>
                  <a:schemeClr val="accent1"/>
                </a:solidFill>
              </a:rPr>
              <a:t>aubergine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1662" y="6254793"/>
            <a:ext cx="1573427" cy="436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Identifiez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26" name="Oval 25"/>
          <p:cNvSpPr/>
          <p:nvPr/>
        </p:nvSpPr>
        <p:spPr>
          <a:xfrm>
            <a:off x="1391235" y="1820758"/>
            <a:ext cx="2223072" cy="20933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824243" y="1791744"/>
            <a:ext cx="2223072" cy="209335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418256" y="1712208"/>
            <a:ext cx="2223072" cy="209335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98453" y="2218913"/>
            <a:ext cx="2223072" cy="20933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428658" y="3743495"/>
            <a:ext cx="2223072" cy="209335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940140" y="4428013"/>
            <a:ext cx="2223072" cy="20933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100596" y="4431088"/>
            <a:ext cx="2223072" cy="209335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68798" y="4185743"/>
            <a:ext cx="2223072" cy="209335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627058" y="3129647"/>
            <a:ext cx="2223072" cy="20933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572442" y="3070111"/>
            <a:ext cx="2223072" cy="209335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71139" y="1403826"/>
            <a:ext cx="3131246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about</a:t>
            </a:r>
            <a:endParaRPr lang="en-US" sz="40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235038" y="278272"/>
            <a:ext cx="4049579" cy="1348988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How many do you need?</a:t>
            </a:r>
            <a:endParaRPr lang="en-US" sz="4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5371139" y="278272"/>
            <a:ext cx="3131246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 need</a:t>
            </a:r>
            <a:endParaRPr lang="en-US" sz="4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5358579" y="2514600"/>
            <a:ext cx="3143806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one kilo</a:t>
            </a:r>
            <a:endParaRPr lang="en-US" sz="4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371139" y="5061398"/>
            <a:ext cx="3131246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ripe</a:t>
            </a:r>
            <a:endParaRPr lang="en-US" sz="40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235038" y="3235236"/>
            <a:ext cx="4049580" cy="1214843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how do you want</a:t>
            </a:r>
            <a:endParaRPr lang="en-US" sz="4000" b="1" dirty="0"/>
          </a:p>
        </p:txBody>
      </p:sp>
      <p:pic>
        <p:nvPicPr>
          <p:cNvPr id="16" name="Picture 52" descr="MC90025081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172" y="4832798"/>
            <a:ext cx="1311310" cy="13716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464907" y="0"/>
            <a:ext cx="222422" cy="6858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8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820329" y="1351600"/>
            <a:ext cx="4146098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approximately</a:t>
            </a:r>
            <a:endParaRPr lang="en-US" sz="40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235038" y="278272"/>
            <a:ext cx="4049579" cy="1348988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How many do you need?</a:t>
            </a:r>
            <a:endParaRPr lang="en-US" sz="4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998891" y="2401740"/>
            <a:ext cx="3788974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one pound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7418" y="5750647"/>
            <a:ext cx="4405621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Will that be all?</a:t>
            </a:r>
            <a:endParaRPr lang="en-US" sz="4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805900" y="5326839"/>
            <a:ext cx="4233597" cy="1335218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that’s all for today</a:t>
            </a:r>
            <a:endParaRPr lang="en-US" sz="4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454791" y="3778008"/>
            <a:ext cx="2877174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very ripe</a:t>
            </a:r>
            <a:endParaRPr lang="en-US" sz="4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3468" y="4656857"/>
            <a:ext cx="4282153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It’s 8€ per kilo.</a:t>
            </a:r>
            <a:endParaRPr lang="en-US" sz="40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9510" y="2400646"/>
            <a:ext cx="4192398" cy="1283079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/>
              <a:t>How do you want</a:t>
            </a:r>
            <a:endParaRPr lang="en-US" sz="40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375123" y="279593"/>
            <a:ext cx="3036511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I’ll take</a:t>
            </a:r>
            <a:endParaRPr lang="en-US" sz="4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464907" y="0"/>
            <a:ext cx="222422" cy="6858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3" descr="MC900436905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0303"/>
          <a:stretch>
            <a:fillRect/>
          </a:stretch>
        </p:blipFill>
        <p:spPr>
          <a:xfrm>
            <a:off x="3000974" y="3042185"/>
            <a:ext cx="1390219" cy="13716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65385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les </a:t>
            </a:r>
            <a:r>
              <a:rPr lang="en-US" sz="4400" dirty="0" err="1" smtClean="0">
                <a:solidFill>
                  <a:schemeClr val="accent1"/>
                </a:solidFill>
              </a:rPr>
              <a:t>produits</a:t>
            </a:r>
            <a:r>
              <a:rPr lang="en-US" sz="4400" dirty="0" smtClean="0">
                <a:solidFill>
                  <a:schemeClr val="accent1"/>
                </a:solidFill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</a:rPr>
              <a:t>congelés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67586" name="Picture 2" descr="https://upload.wikimedia.org/wikipedia/commons/1/17/Laurel_Walmart_Cold_Foods_Is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96" y="1654258"/>
            <a:ext cx="7227045" cy="4114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02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1"/>
                </a:solidFill>
              </a:rPr>
              <a:t>alors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well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31623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tout </a:t>
            </a:r>
            <a:r>
              <a:rPr lang="en-US" sz="4400" dirty="0" err="1" smtClean="0">
                <a:solidFill>
                  <a:schemeClr val="accent1"/>
                </a:solidFill>
              </a:rPr>
              <a:t>près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right next to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42986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5122" y="387178"/>
            <a:ext cx="8461994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Où est-ce que je </a:t>
            </a:r>
            <a:r>
              <a:rPr lang="en-US" sz="4400" dirty="0" err="1" smtClean="0">
                <a:solidFill>
                  <a:schemeClr val="accent1"/>
                </a:solidFill>
              </a:rPr>
              <a:t>pourrais</a:t>
            </a:r>
            <a:r>
              <a:rPr lang="en-US" sz="4400" dirty="0" smtClean="0">
                <a:solidFill>
                  <a:schemeClr val="accent1"/>
                </a:solidFill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</a:rPr>
              <a:t>trouver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Where could I find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98766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1"/>
                </a:solidFill>
              </a:rPr>
              <a:t>si</a:t>
            </a:r>
            <a:r>
              <a:rPr lang="en-US" sz="4400" dirty="0" smtClean="0">
                <a:solidFill>
                  <a:schemeClr val="accent1"/>
                </a:solidFill>
              </a:rPr>
              <a:t> vous </a:t>
            </a:r>
            <a:r>
              <a:rPr lang="en-US" sz="4400" dirty="0" err="1" smtClean="0">
                <a:solidFill>
                  <a:schemeClr val="accent1"/>
                </a:solidFill>
              </a:rPr>
              <a:t>allez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if you go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84506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au bout de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at the end of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9566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1"/>
                </a:solidFill>
              </a:rPr>
              <a:t>ça</a:t>
            </a:r>
            <a:r>
              <a:rPr lang="en-US" sz="4400" dirty="0" smtClean="0">
                <a:solidFill>
                  <a:schemeClr val="accent1"/>
                </a:solidFill>
              </a:rPr>
              <a:t> se </a:t>
            </a:r>
            <a:r>
              <a:rPr lang="en-US" sz="4400" dirty="0" err="1" smtClean="0">
                <a:solidFill>
                  <a:schemeClr val="accent1"/>
                </a:solidFill>
              </a:rPr>
              <a:t>trouve</a:t>
            </a:r>
            <a:r>
              <a:rPr lang="en-US" sz="4400" dirty="0" smtClean="0">
                <a:solidFill>
                  <a:schemeClr val="accent1"/>
                </a:solidFill>
              </a:rPr>
              <a:t> où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… is found where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57655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au milieu de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in the middle of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5078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un potage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1026" name="Picture 12" descr="C:\Documents and Settings\User\Local Settings\Temporary Internet Files\Content.IE5\CTUN8TUN\MCj0215789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596" y="1540888"/>
            <a:ext cx="4291046" cy="403741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58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Documents and Settings\User\Local Settings\Temporary Internet Files\Content.IE5\CTUN8TUN\MCj0215789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757" y="2299473"/>
            <a:ext cx="388737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le potage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1662" y="6254793"/>
            <a:ext cx="1573427" cy="436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Identifiez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4" name="Oval 13"/>
          <p:cNvSpPr/>
          <p:nvPr/>
        </p:nvSpPr>
        <p:spPr>
          <a:xfrm>
            <a:off x="1391235" y="2067893"/>
            <a:ext cx="2223072" cy="20933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24243" y="2038879"/>
            <a:ext cx="2223072" cy="209335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18256" y="1959343"/>
            <a:ext cx="2223072" cy="209335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98453" y="2466048"/>
            <a:ext cx="2223072" cy="20933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28658" y="3990630"/>
            <a:ext cx="2223072" cy="209335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40140" y="4675148"/>
            <a:ext cx="2223072" cy="20933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100596" y="4678223"/>
            <a:ext cx="2223072" cy="209335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68798" y="4432878"/>
            <a:ext cx="2223072" cy="209335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627058" y="3376782"/>
            <a:ext cx="2223072" cy="20933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72442" y="3317246"/>
            <a:ext cx="2223072" cy="209335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9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77945" y="4219058"/>
            <a:ext cx="4157506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right next to</a:t>
            </a:r>
            <a:endParaRPr lang="en-US" sz="4000" b="1" dirty="0"/>
          </a:p>
        </p:txBody>
      </p:sp>
      <p:pic>
        <p:nvPicPr>
          <p:cNvPr id="3" name="Picture 2" descr="https://upload.wikimedia.org/wikipedia/commons/1/17/Laurel_Walmart_Cold_Foods_Is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64" y="4224463"/>
            <a:ext cx="4015025" cy="2286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643869" y="2917236"/>
            <a:ext cx="2291582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well</a:t>
            </a:r>
            <a:endParaRPr lang="en-US" sz="4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475464" y="371256"/>
            <a:ext cx="5539729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where could I find</a:t>
            </a:r>
            <a:endParaRPr lang="en-US" sz="4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461686" y="1635488"/>
            <a:ext cx="3473765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if you go</a:t>
            </a:r>
            <a:endParaRPr lang="en-US" sz="4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777945" y="5596063"/>
            <a:ext cx="4157507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at the end of</a:t>
            </a:r>
            <a:endParaRPr lang="en-US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75464" y="1650448"/>
            <a:ext cx="4539916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in the middle of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75464" y="2934753"/>
            <a:ext cx="5267880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… is found where</a:t>
            </a:r>
            <a:endParaRPr lang="en-US" sz="4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7471719" y="203068"/>
            <a:ext cx="1573427" cy="436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Identifiez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368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devant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in front of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14901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derrière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behind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06428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entre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between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6857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à </a:t>
            </a:r>
            <a:r>
              <a:rPr lang="en-US" sz="4400" dirty="0" err="1" smtClean="0">
                <a:solidFill>
                  <a:schemeClr val="accent1"/>
                </a:solidFill>
              </a:rPr>
              <a:t>côté</a:t>
            </a:r>
            <a:r>
              <a:rPr lang="en-US" sz="4400" dirty="0" smtClean="0">
                <a:solidFill>
                  <a:schemeClr val="accent1"/>
                </a:solidFill>
              </a:rPr>
              <a:t> de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next to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23606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à </a:t>
            </a:r>
            <a:r>
              <a:rPr lang="en-US" sz="4400" dirty="0" err="1" smtClean="0">
                <a:solidFill>
                  <a:schemeClr val="accent1"/>
                </a:solidFill>
              </a:rPr>
              <a:t>droite</a:t>
            </a:r>
            <a:r>
              <a:rPr lang="en-US" sz="4400" dirty="0" smtClean="0">
                <a:solidFill>
                  <a:schemeClr val="accent1"/>
                </a:solidFill>
              </a:rPr>
              <a:t> de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to the right of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6416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à gauche de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to the left of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5465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36795" y="3532826"/>
            <a:ext cx="4539916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to the left of</a:t>
            </a:r>
            <a:endParaRPr lang="en-US" sz="40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2236795" y="74142"/>
            <a:ext cx="4539916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to the right of</a:t>
            </a:r>
            <a:endParaRPr lang="en-US" sz="40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2236795" y="4685026"/>
            <a:ext cx="4539916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next to</a:t>
            </a:r>
            <a:endParaRPr lang="en-US" sz="4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236795" y="2380626"/>
            <a:ext cx="4539916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between</a:t>
            </a:r>
            <a:endParaRPr lang="en-US" sz="4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236795" y="1228426"/>
            <a:ext cx="4539916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behind</a:t>
            </a:r>
            <a:endParaRPr lang="en-US" sz="4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236795" y="5837226"/>
            <a:ext cx="4539916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in front of</a:t>
            </a:r>
            <a:endParaRPr lang="en-US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7471719" y="203068"/>
            <a:ext cx="1573427" cy="436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Identifiez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2619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85035" y="626499"/>
            <a:ext cx="4157506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right next to</a:t>
            </a:r>
            <a:endParaRPr lang="en-US" sz="4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28395" y="317488"/>
            <a:ext cx="4038806" cy="1271553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Where could I find</a:t>
            </a:r>
            <a:endParaRPr lang="en-US" sz="4000" b="1" dirty="0"/>
          </a:p>
        </p:txBody>
      </p:sp>
      <p:pic>
        <p:nvPicPr>
          <p:cNvPr id="17" name="Picture 12" descr="C:\Documents and Settings\User\Local Settings\Temporary Internet Files\Content.IE5\CTUN8TUN\MCj0215789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70" y="2084720"/>
            <a:ext cx="2138056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ounded Rectangle 30"/>
          <p:cNvSpPr/>
          <p:nvPr/>
        </p:nvSpPr>
        <p:spPr>
          <a:xfrm>
            <a:off x="4464907" y="0"/>
            <a:ext cx="222422" cy="6858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20" descr="C:\Documents and Settings\User\Local Settings\Temporary Internet Files\Content.IE5\OD2VG1M7\MCj02871890000[1].wm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44" t="-12926" r="-4744" b="-12926"/>
          <a:stretch/>
        </p:blipFill>
        <p:spPr bwMode="auto">
          <a:xfrm>
            <a:off x="5992666" y="2084720"/>
            <a:ext cx="1728063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35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37104" y="2637401"/>
            <a:ext cx="4038806" cy="1296039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… is found where</a:t>
            </a:r>
            <a:endParaRPr lang="en-US" sz="40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791452" y="2487000"/>
            <a:ext cx="4239337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at the end of</a:t>
            </a:r>
            <a:endParaRPr lang="en-US" sz="4000" b="1" dirty="0"/>
          </a:p>
        </p:txBody>
      </p:sp>
      <p:pic>
        <p:nvPicPr>
          <p:cNvPr id="30" name="Picture 1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4" t="18085" r="14267" b="12114"/>
          <a:stretch>
            <a:fillRect/>
          </a:stretch>
        </p:blipFill>
        <p:spPr bwMode="auto">
          <a:xfrm>
            <a:off x="1287905" y="340533"/>
            <a:ext cx="2206489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ounded Rectangle 30"/>
          <p:cNvSpPr/>
          <p:nvPr/>
        </p:nvSpPr>
        <p:spPr>
          <a:xfrm>
            <a:off x="4464907" y="0"/>
            <a:ext cx="222422" cy="6858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https://upload.wikimedia.org/wikipedia/commons/1/17/Laurel_Walmart_Cold_Foods_Is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326" y="3762909"/>
            <a:ext cx="4015025" cy="2286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5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9" descr="MC900250843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3773" y="2131977"/>
            <a:ext cx="5684691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12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le champignon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1662" y="6254793"/>
            <a:ext cx="1573427" cy="436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Identifiez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4" name="Oval 13"/>
          <p:cNvSpPr/>
          <p:nvPr/>
        </p:nvSpPr>
        <p:spPr>
          <a:xfrm>
            <a:off x="1407710" y="1940560"/>
            <a:ext cx="2223072" cy="20933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40718" y="1911546"/>
            <a:ext cx="2223072" cy="209335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34731" y="1832010"/>
            <a:ext cx="2223072" cy="209335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314928" y="2338715"/>
            <a:ext cx="2223072" cy="20933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45133" y="3863297"/>
            <a:ext cx="2223072" cy="209335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56615" y="4547815"/>
            <a:ext cx="2223072" cy="20933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117071" y="4550890"/>
            <a:ext cx="2223072" cy="209335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85273" y="4305545"/>
            <a:ext cx="2223072" cy="209335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643533" y="3249449"/>
            <a:ext cx="2223072" cy="20933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88917" y="3189913"/>
            <a:ext cx="2223072" cy="209335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4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264062" y="1723001"/>
            <a:ext cx="3403314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between</a:t>
            </a:r>
            <a:endParaRPr lang="en-US" sz="4000" b="1" dirty="0"/>
          </a:p>
        </p:txBody>
      </p:sp>
      <p:pic>
        <p:nvPicPr>
          <p:cNvPr id="21" name="Picture 4" descr="C:\Users\Janet\AppData\Local\Microsoft\Windows\Temporary Internet Files\Content.IE5\ETAMTL2V\MC9002461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9656" y="3197569"/>
            <a:ext cx="1887720" cy="2286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3" name="Picture 55" descr="MC90001475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8761" y="3197569"/>
            <a:ext cx="1386455" cy="2286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6" name="Picture 4" descr="C:\Users\Janet\AppData\Local\Microsoft\Windows\Temporary Internet Files\Content.IE5\ETAMTL2V\MC90025081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04" y="328214"/>
            <a:ext cx="2269205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ounded Rectangle 30"/>
          <p:cNvSpPr/>
          <p:nvPr/>
        </p:nvSpPr>
        <p:spPr>
          <a:xfrm>
            <a:off x="4464907" y="0"/>
            <a:ext cx="222422" cy="6858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37104" y="2637401"/>
            <a:ext cx="4038806" cy="1296039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… is found where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6638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395" y="317488"/>
            <a:ext cx="4038806" cy="1271553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Where could I find</a:t>
            </a:r>
            <a:endParaRPr lang="en-US" sz="4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885035" y="317488"/>
            <a:ext cx="4152251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to the right of</a:t>
            </a:r>
            <a:endParaRPr lang="en-US" sz="4000" b="1" dirty="0"/>
          </a:p>
        </p:txBody>
      </p:sp>
      <p:pic>
        <p:nvPicPr>
          <p:cNvPr id="20" name="Picture 2" descr="Spices, Market, Tea, Seasoning, Sp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78" y="1919696"/>
            <a:ext cx="2682240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8" descr="C:\Users\Janet\AppData\Local\Microsoft\Windows\Temporary Internet Files\Content.IE5\ETAMTL2V\MC900411904[1].wm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" t="-3045" r="13306" b="6898"/>
          <a:stretch/>
        </p:blipFill>
        <p:spPr bwMode="auto">
          <a:xfrm>
            <a:off x="6107054" y="1919696"/>
            <a:ext cx="1708212" cy="2011680"/>
          </a:xfrm>
          <a:prstGeom prst="roundRect">
            <a:avLst>
              <a:gd name="adj" fmla="val 11111"/>
            </a:avLst>
          </a:prstGeom>
          <a:solidFill>
            <a:schemeClr val="tx1"/>
          </a:solidFill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1" name="Rounded Rectangle 30"/>
          <p:cNvSpPr/>
          <p:nvPr/>
        </p:nvSpPr>
        <p:spPr>
          <a:xfrm>
            <a:off x="4464907" y="0"/>
            <a:ext cx="222422" cy="6858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8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395" y="317488"/>
            <a:ext cx="4038806" cy="1271553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Where could I find</a:t>
            </a:r>
            <a:endParaRPr lang="en-US" sz="40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237714" y="1589041"/>
            <a:ext cx="3351062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behind</a:t>
            </a:r>
            <a:endParaRPr lang="en-US" sz="4000" b="1" dirty="0"/>
          </a:p>
        </p:txBody>
      </p:sp>
      <p:pic>
        <p:nvPicPr>
          <p:cNvPr id="22" name="Picture 46" descr="MC900012955[1]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25"/>
          <a:stretch/>
        </p:blipFill>
        <p:spPr>
          <a:xfrm>
            <a:off x="696342" y="2046241"/>
            <a:ext cx="3102912" cy="2286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3" name="Picture 55" descr="MC90001475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0017" y="2891695"/>
            <a:ext cx="1386455" cy="2286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1" name="Rounded Rectangle 30"/>
          <p:cNvSpPr/>
          <p:nvPr/>
        </p:nvSpPr>
        <p:spPr>
          <a:xfrm>
            <a:off x="4464907" y="0"/>
            <a:ext cx="222422" cy="6858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3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6326" y="1547292"/>
            <a:ext cx="4067377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in front of</a:t>
            </a:r>
            <a:endParaRPr lang="en-US" sz="4000" b="1" dirty="0"/>
          </a:p>
        </p:txBody>
      </p:sp>
      <p:pic>
        <p:nvPicPr>
          <p:cNvPr id="18" name="Picture 49" descr="MC900250843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217" y="258242"/>
            <a:ext cx="3126579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9" name="Picture 29" descr="C:\Users\Janet\AppData\Local\Microsoft\Windows\Temporary Internet Files\Content.IE5\ETAMTL2V\MC90033126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2200" y="2927600"/>
            <a:ext cx="2875627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1" name="Rounded Rectangle 30"/>
          <p:cNvSpPr/>
          <p:nvPr/>
        </p:nvSpPr>
        <p:spPr>
          <a:xfrm>
            <a:off x="4464907" y="0"/>
            <a:ext cx="222422" cy="6858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37104" y="2637401"/>
            <a:ext cx="4038806" cy="1296039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… is found where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3208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003998" y="890575"/>
            <a:ext cx="3806722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next to</a:t>
            </a:r>
            <a:endParaRPr lang="en-US" sz="4000" b="1" dirty="0"/>
          </a:p>
        </p:txBody>
      </p:sp>
      <p:pic>
        <p:nvPicPr>
          <p:cNvPr id="25" name="Picture 98" descr="C:\Users\Janet\AppData\Local\Microsoft\Windows\Temporary Internet Files\Content.IE5\ETAMTL2V\MC900411904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" t="-3045" r="13306" b="6898"/>
          <a:stretch/>
        </p:blipFill>
        <p:spPr bwMode="auto">
          <a:xfrm>
            <a:off x="1403052" y="345637"/>
            <a:ext cx="1708212" cy="2011680"/>
          </a:xfrm>
          <a:prstGeom prst="roundRect">
            <a:avLst>
              <a:gd name="adj" fmla="val 11111"/>
            </a:avLst>
          </a:prstGeom>
          <a:solidFill>
            <a:schemeClr val="tx1"/>
          </a:solidFill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8" name="Picture 66" descr="MP900289776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491" y="2637401"/>
            <a:ext cx="2063736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ounded Rectangle 30"/>
          <p:cNvSpPr/>
          <p:nvPr/>
        </p:nvSpPr>
        <p:spPr>
          <a:xfrm>
            <a:off x="4464907" y="0"/>
            <a:ext cx="222422" cy="6858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37104" y="2637401"/>
            <a:ext cx="4038806" cy="1296039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… is found where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6584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395" y="317488"/>
            <a:ext cx="4038806" cy="1271553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Where could I find</a:t>
            </a:r>
            <a:endParaRPr lang="en-US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885035" y="1268752"/>
            <a:ext cx="3925685" cy="1230608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in the middle of</a:t>
            </a:r>
            <a:endParaRPr lang="en-US" sz="4000" b="1" dirty="0"/>
          </a:p>
        </p:txBody>
      </p:sp>
      <p:pic>
        <p:nvPicPr>
          <p:cNvPr id="24" name="Picture 4" descr="Olive Oil, Greek, Oil, Olive, Bottle, Glass, Italia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13649" r="28488" b="5299"/>
          <a:stretch/>
        </p:blipFill>
        <p:spPr bwMode="auto">
          <a:xfrm>
            <a:off x="1537140" y="2013558"/>
            <a:ext cx="1430385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0" descr="C:\Documents and Settings\User\Local Settings\Temporary Internet Files\Content.IE5\OD2VG1M7\MCj02871890000[1].wm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44" t="-12926" r="-4744" b="-12926"/>
          <a:stretch/>
        </p:blipFill>
        <p:spPr bwMode="auto">
          <a:xfrm>
            <a:off x="5983845" y="3143470"/>
            <a:ext cx="1728063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ounded Rectangle 30"/>
          <p:cNvSpPr/>
          <p:nvPr/>
        </p:nvSpPr>
        <p:spPr>
          <a:xfrm>
            <a:off x="4464907" y="0"/>
            <a:ext cx="222422" cy="6858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2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395" y="317488"/>
            <a:ext cx="4038806" cy="1271553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Where could I find</a:t>
            </a:r>
            <a:endParaRPr lang="en-US" sz="4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4950578" y="1213920"/>
            <a:ext cx="3944124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to the left of</a:t>
            </a:r>
            <a:endParaRPr lang="en-US" sz="4000" b="1" dirty="0"/>
          </a:p>
        </p:txBody>
      </p:sp>
      <p:pic>
        <p:nvPicPr>
          <p:cNvPr id="25" name="Picture 98" descr="C:\Users\Janet\AppData\Local\Microsoft\Windows\Temporary Internet Files\Content.IE5\ETAMTL2V\MC900411904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" t="-3045" r="13306" b="6898"/>
          <a:stretch/>
        </p:blipFill>
        <p:spPr bwMode="auto">
          <a:xfrm>
            <a:off x="1393692" y="2194823"/>
            <a:ext cx="1708212" cy="2011680"/>
          </a:xfrm>
          <a:prstGeom prst="roundRect">
            <a:avLst>
              <a:gd name="adj" fmla="val 11111"/>
            </a:avLst>
          </a:prstGeom>
          <a:solidFill>
            <a:schemeClr val="tx1"/>
          </a:solidFill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7" name="Picture 22" descr="MC900112732[1]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0" t="-3889" r="-2770" b="-2942"/>
          <a:stretch/>
        </p:blipFill>
        <p:spPr bwMode="auto">
          <a:xfrm>
            <a:off x="5668426" y="2760892"/>
            <a:ext cx="2508428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ounded Rectangle 30"/>
          <p:cNvSpPr/>
          <p:nvPr/>
        </p:nvSpPr>
        <p:spPr>
          <a:xfrm>
            <a:off x="4464907" y="0"/>
            <a:ext cx="222422" cy="6858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8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90024613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8042" y="1940455"/>
            <a:ext cx="5736153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12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les </a:t>
            </a:r>
            <a:r>
              <a:rPr lang="en-US" sz="4400" dirty="0" err="1" smtClean="0">
                <a:solidFill>
                  <a:schemeClr val="accent1"/>
                </a:solidFill>
              </a:rPr>
              <a:t>petits</a:t>
            </a:r>
            <a:r>
              <a:rPr lang="en-US" sz="4400" dirty="0" smtClean="0">
                <a:solidFill>
                  <a:schemeClr val="accent1"/>
                </a:solidFill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</a:rPr>
              <a:t>pois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1662" y="6254793"/>
            <a:ext cx="1573427" cy="436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Identifiez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4" name="Oval 13"/>
          <p:cNvSpPr/>
          <p:nvPr/>
        </p:nvSpPr>
        <p:spPr>
          <a:xfrm>
            <a:off x="1391235" y="1941047"/>
            <a:ext cx="2223072" cy="20933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24243" y="1912033"/>
            <a:ext cx="2223072" cy="209335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18256" y="1832497"/>
            <a:ext cx="2223072" cy="209335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98453" y="2339202"/>
            <a:ext cx="2223072" cy="20933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28658" y="3863784"/>
            <a:ext cx="2223072" cy="209335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40140" y="4548302"/>
            <a:ext cx="2223072" cy="20933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100596" y="4551377"/>
            <a:ext cx="2223072" cy="209335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68798" y="4306032"/>
            <a:ext cx="2223072" cy="209335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627058" y="3249936"/>
            <a:ext cx="2223072" cy="20933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72442" y="3190400"/>
            <a:ext cx="2223072" cy="209335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3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Janet\AppData\Local\Microsoft\Windows\Temporary Internet Files\Content.IE5\MKWAKUHK\MC9003586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52422" y="2181403"/>
            <a:ext cx="4047393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12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le </a:t>
            </a:r>
            <a:r>
              <a:rPr lang="en-US" sz="4400" dirty="0" err="1" smtClean="0">
                <a:solidFill>
                  <a:schemeClr val="accent1"/>
                </a:solidFill>
              </a:rPr>
              <a:t>poivron</a:t>
            </a:r>
            <a:r>
              <a:rPr lang="en-US" sz="4400" dirty="0" smtClean="0">
                <a:solidFill>
                  <a:schemeClr val="accent1"/>
                </a:solidFill>
              </a:rPr>
              <a:t> 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1662" y="6254793"/>
            <a:ext cx="1573427" cy="436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Identifiez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4" name="Oval 13"/>
          <p:cNvSpPr/>
          <p:nvPr/>
        </p:nvSpPr>
        <p:spPr>
          <a:xfrm>
            <a:off x="1391235" y="2067893"/>
            <a:ext cx="2223072" cy="20933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24243" y="2038879"/>
            <a:ext cx="2223072" cy="209335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18256" y="1959343"/>
            <a:ext cx="2223072" cy="209335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98453" y="2466048"/>
            <a:ext cx="2223072" cy="20933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28658" y="3990630"/>
            <a:ext cx="2223072" cy="209335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40140" y="4675148"/>
            <a:ext cx="2223072" cy="20933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100596" y="4678223"/>
            <a:ext cx="2223072" cy="209335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68798" y="4432878"/>
            <a:ext cx="2223072" cy="209335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627058" y="3376782"/>
            <a:ext cx="2223072" cy="20933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72442" y="3317246"/>
            <a:ext cx="2223072" cy="209335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3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la pêche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3" name="Picture 13" descr="MC90043690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0303"/>
          <a:stretch>
            <a:fillRect/>
          </a:stretch>
        </p:blipFill>
        <p:spPr>
          <a:xfrm>
            <a:off x="1905000" y="1422986"/>
            <a:ext cx="5334000" cy="526256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18768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la </a:t>
            </a:r>
            <a:r>
              <a:rPr lang="en-US" sz="4400" dirty="0" err="1" smtClean="0">
                <a:solidFill>
                  <a:schemeClr val="accent1"/>
                </a:solidFill>
              </a:rPr>
              <a:t>framboise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3" name="Picture 64" descr="MC9004369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7222" r="6667" b="10001"/>
          <a:stretch>
            <a:fillRect/>
          </a:stretch>
        </p:blipFill>
        <p:spPr>
          <a:xfrm>
            <a:off x="2133600" y="1533525"/>
            <a:ext cx="4876800" cy="494347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53482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un </a:t>
            </a:r>
            <a:r>
              <a:rPr lang="en-US" sz="4400" dirty="0" err="1" smtClean="0">
                <a:solidFill>
                  <a:schemeClr val="accent1"/>
                </a:solidFill>
              </a:rPr>
              <a:t>abricot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3" name="Picture 4" descr="C:\Users\Janet\AppData\Local\Microsoft\Windows\Temporary Internet Files\Content.IE5\ETAMTL2V\MC9002461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6500" y="1401763"/>
            <a:ext cx="4191000" cy="507523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13629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la </a:t>
            </a:r>
            <a:r>
              <a:rPr lang="en-US" sz="4400" dirty="0" err="1" smtClean="0">
                <a:solidFill>
                  <a:schemeClr val="accent1"/>
                </a:solidFill>
              </a:rPr>
              <a:t>banane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3" name="Picture 46" descr="MC900012955[1]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25"/>
          <a:stretch/>
        </p:blipFill>
        <p:spPr>
          <a:xfrm>
            <a:off x="1295400" y="1604963"/>
            <a:ext cx="6553200" cy="482792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73209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la </a:t>
            </a:r>
            <a:r>
              <a:rPr lang="en-US" sz="4400" dirty="0" err="1" smtClean="0">
                <a:solidFill>
                  <a:schemeClr val="accent1"/>
                </a:solidFill>
              </a:rPr>
              <a:t>poire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3" name="Picture 55" descr="MC90001475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1424740"/>
            <a:ext cx="3200400" cy="527685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9557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4" descr="MC9004369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7222" r="6667" b="10001"/>
          <a:stretch>
            <a:fillRect/>
          </a:stretch>
        </p:blipFill>
        <p:spPr>
          <a:xfrm>
            <a:off x="4949308" y="3197569"/>
            <a:ext cx="2255168" cy="2286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13" descr="MC900436905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0303"/>
          <a:stretch>
            <a:fillRect/>
          </a:stretch>
        </p:blipFill>
        <p:spPr>
          <a:xfrm>
            <a:off x="6448125" y="390525"/>
            <a:ext cx="2317032" cy="2286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4" descr="C:\Users\Janet\AppData\Local\Microsoft\Windows\Temporary Internet Files\Content.IE5\ETAMTL2V\MC90024616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0118" y="3197569"/>
            <a:ext cx="1887720" cy="2286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6" descr="MC900012955[1]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25"/>
          <a:stretch/>
        </p:blipFill>
        <p:spPr>
          <a:xfrm>
            <a:off x="344808" y="390525"/>
            <a:ext cx="3102912" cy="2286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5" descr="MC900014752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6081" y="390525"/>
            <a:ext cx="1386455" cy="2286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Rounded Rectangle 6"/>
          <p:cNvSpPr/>
          <p:nvPr/>
        </p:nvSpPr>
        <p:spPr>
          <a:xfrm>
            <a:off x="7438768" y="2921554"/>
            <a:ext cx="1573427" cy="436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Identifiez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121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un </a:t>
            </a:r>
            <a:r>
              <a:rPr lang="en-US" sz="4400" dirty="0" err="1" smtClean="0">
                <a:solidFill>
                  <a:schemeClr val="accent1"/>
                </a:solidFill>
              </a:rPr>
              <a:t>oignon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3" name="Picture 31" descr="MC900246155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3413" y="1477963"/>
            <a:ext cx="7877175" cy="507523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84153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la cerise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3" name="Picture 43" descr="MC900441719[1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"/>
          <a:stretch/>
        </p:blipFill>
        <p:spPr>
          <a:xfrm>
            <a:off x="1957388" y="1441869"/>
            <a:ext cx="5229225" cy="518352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334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la fraise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3" name="Picture 52" descr="MC90025081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285" y="1812757"/>
            <a:ext cx="3671668" cy="38404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01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la </a:t>
            </a:r>
            <a:r>
              <a:rPr lang="en-US" sz="4400" dirty="0" err="1" smtClean="0">
                <a:solidFill>
                  <a:schemeClr val="accent1"/>
                </a:solidFill>
              </a:rPr>
              <a:t>pomme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3" name="Picture 1" descr="MC91021697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43612" y="1439779"/>
            <a:ext cx="5065014" cy="5257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95811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la </a:t>
            </a:r>
            <a:r>
              <a:rPr lang="en-US" sz="4400" dirty="0" err="1" smtClean="0">
                <a:solidFill>
                  <a:schemeClr val="accent1"/>
                </a:solidFill>
              </a:rPr>
              <a:t>pastèque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3" name="Picture 25" descr="MC900290459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525588"/>
            <a:ext cx="4876800" cy="502761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51344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le melon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3" name="Picture 4" descr="C:\Users\Janet\AppData\Local\Microsoft\Windows\Temporary Internet Files\Content.IE5\MKWAKUHK\MC90025082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563" y="2087563"/>
            <a:ext cx="7762875" cy="393223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19672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3" descr="MC900441719[1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"/>
          <a:stretch/>
        </p:blipFill>
        <p:spPr>
          <a:xfrm>
            <a:off x="6227820" y="3587447"/>
            <a:ext cx="2306156" cy="2286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52" descr="MC90025081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59" y="439291"/>
            <a:ext cx="2185517" cy="2286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MC910216978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519912" y="439291"/>
            <a:ext cx="2202180" cy="2286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25" descr="MC900290459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6118" y="439291"/>
            <a:ext cx="2217427" cy="2286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4" descr="C:\Users\Janet\AppData\Local\Microsoft\Windows\Temporary Internet Files\Content.IE5\MKWAKUHK\MC90025082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6118" y="3587447"/>
            <a:ext cx="4512936" cy="2286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Rounded Rectangle 6"/>
          <p:cNvSpPr/>
          <p:nvPr/>
        </p:nvSpPr>
        <p:spPr>
          <a:xfrm>
            <a:off x="3834288" y="2938066"/>
            <a:ext cx="1573427" cy="436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Identifiez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5261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2422" y="6208451"/>
            <a:ext cx="1573427" cy="436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Identifiez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la cerise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9" name="Picture 43" descr="MC900441719[1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74" r="16779" b="844"/>
          <a:stretch/>
        </p:blipFill>
        <p:spPr>
          <a:xfrm>
            <a:off x="3080952" y="2710249"/>
            <a:ext cx="3632887" cy="225539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rame 11"/>
          <p:cNvSpPr/>
          <p:nvPr/>
        </p:nvSpPr>
        <p:spPr>
          <a:xfrm>
            <a:off x="1808205" y="1468326"/>
            <a:ext cx="5535827" cy="4613189"/>
          </a:xfrm>
          <a:prstGeom prst="frame">
            <a:avLst>
              <a:gd name="adj1" fmla="val 421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6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5" descr="MC900014752[1]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32"/>
          <a:stretch/>
        </p:blipFill>
        <p:spPr>
          <a:xfrm>
            <a:off x="3185693" y="2550851"/>
            <a:ext cx="2218328" cy="23506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le 6"/>
          <p:cNvSpPr/>
          <p:nvPr/>
        </p:nvSpPr>
        <p:spPr>
          <a:xfrm>
            <a:off x="222422" y="6208451"/>
            <a:ext cx="1573427" cy="436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Identifiez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la </a:t>
            </a:r>
            <a:r>
              <a:rPr lang="en-US" sz="4400" dirty="0" err="1" smtClean="0">
                <a:solidFill>
                  <a:schemeClr val="accent1"/>
                </a:solidFill>
              </a:rPr>
              <a:t>poire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808205" y="1468326"/>
            <a:ext cx="5535827" cy="4613189"/>
          </a:xfrm>
          <a:prstGeom prst="frame">
            <a:avLst>
              <a:gd name="adj1" fmla="val 421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9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4" descr="MC900436900[1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9" t="39601" r="6667" b="10001"/>
          <a:stretch/>
        </p:blipFill>
        <p:spPr>
          <a:xfrm>
            <a:off x="2817341" y="2388973"/>
            <a:ext cx="3262184" cy="25065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le 6"/>
          <p:cNvSpPr/>
          <p:nvPr/>
        </p:nvSpPr>
        <p:spPr>
          <a:xfrm>
            <a:off x="222422" y="6208451"/>
            <a:ext cx="1573427" cy="436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Identifiez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la </a:t>
            </a:r>
            <a:r>
              <a:rPr lang="en-US" sz="4400" dirty="0" err="1" smtClean="0">
                <a:solidFill>
                  <a:schemeClr val="accent1"/>
                </a:solidFill>
              </a:rPr>
              <a:t>framboise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808205" y="1468326"/>
            <a:ext cx="5535827" cy="4613189"/>
          </a:xfrm>
          <a:prstGeom prst="frame">
            <a:avLst>
              <a:gd name="adj1" fmla="val 421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10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MC900436905[1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0303" b="42960"/>
          <a:stretch/>
        </p:blipFill>
        <p:spPr>
          <a:xfrm>
            <a:off x="2494964" y="2987456"/>
            <a:ext cx="3707251" cy="19058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le 6"/>
          <p:cNvSpPr/>
          <p:nvPr/>
        </p:nvSpPr>
        <p:spPr>
          <a:xfrm>
            <a:off x="222422" y="6208451"/>
            <a:ext cx="1573427" cy="436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Identifiez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la pêche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808205" y="1468326"/>
            <a:ext cx="5535827" cy="4613189"/>
          </a:xfrm>
          <a:prstGeom prst="frame">
            <a:avLst>
              <a:gd name="adj1" fmla="val 421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3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le </a:t>
            </a:r>
            <a:r>
              <a:rPr lang="en-US" sz="4400" dirty="0" err="1" smtClean="0">
                <a:solidFill>
                  <a:schemeClr val="accent1"/>
                </a:solidFill>
              </a:rPr>
              <a:t>poivron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3" name="Picture 4" descr="C:\Users\Janet\AppData\Local\Microsoft\Windows\Temporary Internet Files\Content.IE5\MKWAKUHK\MC9003586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533660"/>
            <a:ext cx="5638800" cy="509574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09095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2422" y="6208451"/>
            <a:ext cx="1573427" cy="436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Identifiez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la fraise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10" name="Picture 52" descr="MC90025081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351" y="2139668"/>
            <a:ext cx="349682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ame 11"/>
          <p:cNvSpPr/>
          <p:nvPr/>
        </p:nvSpPr>
        <p:spPr>
          <a:xfrm>
            <a:off x="1808205" y="1468326"/>
            <a:ext cx="5535827" cy="4613189"/>
          </a:xfrm>
          <a:prstGeom prst="frame">
            <a:avLst>
              <a:gd name="adj1" fmla="val 421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43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2422" y="6208451"/>
            <a:ext cx="1573427" cy="436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Identifiez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la </a:t>
            </a:r>
            <a:r>
              <a:rPr lang="en-US" sz="4400" dirty="0" err="1" smtClean="0">
                <a:solidFill>
                  <a:schemeClr val="accent1"/>
                </a:solidFill>
              </a:rPr>
              <a:t>pastèque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11" name="Picture 25" descr="MC900290459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3015" y="1764889"/>
            <a:ext cx="3547883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rame 11"/>
          <p:cNvSpPr/>
          <p:nvPr/>
        </p:nvSpPr>
        <p:spPr>
          <a:xfrm>
            <a:off x="1808205" y="1468326"/>
            <a:ext cx="5535827" cy="4613189"/>
          </a:xfrm>
          <a:prstGeom prst="frame">
            <a:avLst>
              <a:gd name="adj1" fmla="val 421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9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une </a:t>
            </a:r>
            <a:r>
              <a:rPr lang="en-US" sz="4400" dirty="0" err="1" smtClean="0">
                <a:solidFill>
                  <a:schemeClr val="accent1"/>
                </a:solidFill>
              </a:rPr>
              <a:t>tasse</a:t>
            </a:r>
            <a:r>
              <a:rPr lang="en-US" sz="4400" dirty="0" smtClean="0">
                <a:solidFill>
                  <a:schemeClr val="accent1"/>
                </a:solidFill>
              </a:rPr>
              <a:t> de …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19458" name="Picture 2" descr="Cooking, Baking, Measuring, Cup, Sp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119" y="2099259"/>
            <a:ext cx="6096000" cy="304800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38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1"/>
                </a:solidFill>
              </a:rPr>
              <a:t>l’huile</a:t>
            </a:r>
            <a:r>
              <a:rPr lang="en-US" sz="4400" dirty="0" smtClean="0">
                <a:solidFill>
                  <a:schemeClr val="accent1"/>
                </a:solidFill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</a:rPr>
              <a:t>d’olive</a:t>
            </a:r>
            <a:r>
              <a:rPr lang="en-US" sz="4400" dirty="0" smtClean="0">
                <a:solidFill>
                  <a:schemeClr val="accent1"/>
                </a:solidFill>
              </a:rPr>
              <a:t> (f)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8196" name="Picture 4" descr="Olive Oil, Greek, Oil, Olive, Bottle, Glass, Itali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13649" r="28488" b="5299"/>
          <a:stretch/>
        </p:blipFill>
        <p:spPr bwMode="auto">
          <a:xfrm>
            <a:off x="2819508" y="1459833"/>
            <a:ext cx="3513222" cy="494096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36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1"/>
                </a:solidFill>
              </a:rPr>
              <a:t>l’ail</a:t>
            </a:r>
            <a:r>
              <a:rPr lang="en-US" sz="4400" dirty="0" smtClean="0">
                <a:solidFill>
                  <a:schemeClr val="accent1"/>
                </a:solidFill>
              </a:rPr>
              <a:t> (m)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3" name="Picture 10" descr="C:\Users\Janet\AppData\Local\Microsoft\Windows\Temporary Internet Files\Content.IE5\MKWAKUHK\MC9003830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71599" y="1550460"/>
            <a:ext cx="6400802" cy="500274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9366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une </a:t>
            </a:r>
            <a:r>
              <a:rPr lang="en-US" sz="4400" dirty="0" err="1" smtClean="0">
                <a:solidFill>
                  <a:schemeClr val="accent1"/>
                </a:solidFill>
              </a:rPr>
              <a:t>cuillerée</a:t>
            </a:r>
            <a:r>
              <a:rPr lang="en-US" sz="4400" dirty="0" smtClean="0">
                <a:solidFill>
                  <a:schemeClr val="accent1"/>
                </a:solidFill>
              </a:rPr>
              <a:t> à café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22530" name="Picture 2" descr="Teaspoon, Measure, Measuring, Spoon, T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119" y="2259681"/>
            <a:ext cx="6096000" cy="304800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15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une </a:t>
            </a:r>
            <a:r>
              <a:rPr lang="en-US" sz="4400" dirty="0" err="1" smtClean="0">
                <a:solidFill>
                  <a:schemeClr val="accent1"/>
                </a:solidFill>
              </a:rPr>
              <a:t>cuillerée</a:t>
            </a:r>
            <a:r>
              <a:rPr lang="en-US" sz="4400" dirty="0" smtClean="0">
                <a:solidFill>
                  <a:schemeClr val="accent1"/>
                </a:solidFill>
              </a:rPr>
              <a:t> à </a:t>
            </a:r>
            <a:r>
              <a:rPr lang="en-US" sz="4400" dirty="0" err="1" smtClean="0">
                <a:solidFill>
                  <a:schemeClr val="accent1"/>
                </a:solidFill>
              </a:rPr>
              <a:t>soupe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23554" name="Picture 2" descr="http://images.clipartpanda.com/tablespoon-clipart-mspoon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1" b="24461"/>
          <a:stretch/>
        </p:blipFill>
        <p:spPr bwMode="auto">
          <a:xfrm>
            <a:off x="1009886" y="2133600"/>
            <a:ext cx="7132465" cy="36576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9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oking, Baking, Measuring, Cup, Sp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20" y="2396353"/>
            <a:ext cx="4023359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Olive Oil, Greek, Oil, Olive, Bottle, Glass, Italia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13649" r="28488" b="5299"/>
          <a:stretch/>
        </p:blipFill>
        <p:spPr bwMode="auto">
          <a:xfrm>
            <a:off x="5643438" y="617837"/>
            <a:ext cx="1430385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C:\Users\Janet\AppData\Local\Microsoft\Windows\Temporary Internet Files\Content.IE5\MKWAKUHK\MC90038303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71700" y="3402193"/>
            <a:ext cx="2573862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2" descr="Teaspoon, Measure, Measuring, Spoon, Ts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21" y="135600"/>
            <a:ext cx="4023359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ages.clipartpanda.com/tablespoon-clipart-mspoon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1" b="24461"/>
          <a:stretch/>
        </p:blipFill>
        <p:spPr bwMode="auto">
          <a:xfrm>
            <a:off x="342620" y="4657107"/>
            <a:ext cx="3922855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471719" y="203068"/>
            <a:ext cx="1573427" cy="436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Identifiez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2103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1"/>
                </a:solidFill>
              </a:rPr>
              <a:t>bouillir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24578" name="Picture 2" descr="http://www.wholeheartedplumbing.com/wp-content/uploads/2014/08/boil_wa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4" t="14254"/>
          <a:stretch/>
        </p:blipFill>
        <p:spPr bwMode="auto">
          <a:xfrm>
            <a:off x="1307915" y="1925052"/>
            <a:ext cx="6536408" cy="420624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94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faire </a:t>
            </a:r>
            <a:r>
              <a:rPr lang="en-US" sz="4400" dirty="0" err="1" smtClean="0">
                <a:solidFill>
                  <a:schemeClr val="accent1"/>
                </a:solidFill>
              </a:rPr>
              <a:t>cuire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to cook; to bake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16415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la </a:t>
            </a:r>
            <a:r>
              <a:rPr lang="en-US" sz="4400" dirty="0" err="1" smtClean="0">
                <a:solidFill>
                  <a:schemeClr val="accent1"/>
                </a:solidFill>
              </a:rPr>
              <a:t>pomme</a:t>
            </a:r>
            <a:r>
              <a:rPr lang="en-US" sz="4400" dirty="0" smtClean="0">
                <a:solidFill>
                  <a:schemeClr val="accent1"/>
                </a:solidFill>
              </a:rPr>
              <a:t> de </a:t>
            </a:r>
            <a:r>
              <a:rPr lang="en-US" sz="4400" dirty="0" err="1" smtClean="0">
                <a:solidFill>
                  <a:schemeClr val="accent1"/>
                </a:solidFill>
              </a:rPr>
              <a:t>terre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3" name="Picture 16" descr="MC90033128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609725"/>
            <a:ext cx="5943600" cy="471487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078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le four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25602" name="Picture 28" descr="oven2-1.jpg image by spy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" t="5464" r="2414" b="3050"/>
          <a:stretch>
            <a:fillRect/>
          </a:stretch>
        </p:blipFill>
        <p:spPr bwMode="auto">
          <a:xfrm>
            <a:off x="2503680" y="1616888"/>
            <a:ext cx="4144878" cy="426281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85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la </a:t>
            </a:r>
            <a:r>
              <a:rPr lang="en-US" sz="4400" dirty="0" err="1" smtClean="0">
                <a:solidFill>
                  <a:schemeClr val="accent1"/>
                </a:solidFill>
              </a:rPr>
              <a:t>cuisinière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26626" name="Picture 27" descr="http://s7d4.scene7.com/is/image/SubZero/RT36_4C_image1?$detail$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9" t="12903" r="4762"/>
          <a:stretch>
            <a:fillRect/>
          </a:stretch>
        </p:blipFill>
        <p:spPr bwMode="auto">
          <a:xfrm>
            <a:off x="1564322" y="1657040"/>
            <a:ext cx="6023594" cy="390629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39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la </a:t>
            </a:r>
            <a:r>
              <a:rPr lang="en-US" sz="4400" dirty="0" err="1" smtClean="0">
                <a:solidFill>
                  <a:schemeClr val="accent1"/>
                </a:solidFill>
              </a:rPr>
              <a:t>farine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2050" name="Picture 98" descr="C:\Users\Janet\AppData\Local\Microsoft\Windows\Temporary Internet Files\Content.IE5\ETAMTL2V\MC900411904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" t="-3045" r="13306" b="6898"/>
          <a:stretch/>
        </p:blipFill>
        <p:spPr bwMode="auto">
          <a:xfrm>
            <a:off x="2490646" y="1652338"/>
            <a:ext cx="4170946" cy="4911926"/>
          </a:xfrm>
          <a:prstGeom prst="roundRect">
            <a:avLst>
              <a:gd name="adj" fmla="val 11111"/>
            </a:avLst>
          </a:prstGeom>
          <a:solidFill>
            <a:schemeClr val="tx1"/>
          </a:solidFill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73028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le </a:t>
            </a:r>
            <a:r>
              <a:rPr lang="en-US" sz="4400" dirty="0" err="1" smtClean="0">
                <a:solidFill>
                  <a:schemeClr val="accent1"/>
                </a:solidFill>
              </a:rPr>
              <a:t>sucre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3074" name="Picture 16" descr="C:\Documents and Settings\User\Local Settings\Temporary Internet Files\Content.IE5\8RTFEMV1\MCj0112956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0"/>
          <a:stretch>
            <a:fillRect/>
          </a:stretch>
        </p:blipFill>
        <p:spPr bwMode="auto">
          <a:xfrm>
            <a:off x="1567715" y="2010027"/>
            <a:ext cx="6016808" cy="410201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76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la </a:t>
            </a:r>
            <a:r>
              <a:rPr lang="en-US" sz="4400" dirty="0" err="1" smtClean="0">
                <a:solidFill>
                  <a:schemeClr val="accent1"/>
                </a:solidFill>
              </a:rPr>
              <a:t>laitue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3" name="Picture 4" descr="C:\Users\Janet\AppData\Local\Microsoft\Windows\Temporary Internet Files\Content.IE5\ETAMTL2V\MC9002508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19225"/>
            <a:ext cx="5791200" cy="513397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2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holeheartedplumbing.com/wp-content/uploads/2014/08/boil_wat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4" t="14254"/>
          <a:stretch/>
        </p:blipFill>
        <p:spPr bwMode="auto">
          <a:xfrm>
            <a:off x="5478031" y="4714712"/>
            <a:ext cx="3126108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02899" y="267118"/>
            <a:ext cx="4675790" cy="100584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to cook; to bake</a:t>
            </a:r>
            <a:endParaRPr lang="en-US" sz="4000" b="1" dirty="0"/>
          </a:p>
        </p:txBody>
      </p:sp>
      <p:pic>
        <p:nvPicPr>
          <p:cNvPr id="4" name="Picture 28" descr="oven2-1.jpg image by spysh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" t="5464" r="2414" b="3050"/>
          <a:stretch>
            <a:fillRect/>
          </a:stretch>
        </p:blipFill>
        <p:spPr bwMode="auto">
          <a:xfrm>
            <a:off x="528169" y="1877908"/>
            <a:ext cx="1956023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" descr="http://s7d4.scene7.com/is/image/SubZero/RT36_4C_image1?$detail$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9" t="12903" r="4762"/>
          <a:stretch>
            <a:fillRect/>
          </a:stretch>
        </p:blipFill>
        <p:spPr bwMode="auto">
          <a:xfrm>
            <a:off x="5502080" y="2490915"/>
            <a:ext cx="3102059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8" descr="C:\Users\Janet\AppData\Local\Microsoft\Windows\Temporary Internet Files\Content.IE5\ETAMTL2V\MC900411904[1].wm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" t="-3045" r="13306" b="6898"/>
          <a:stretch/>
        </p:blipFill>
        <p:spPr bwMode="auto">
          <a:xfrm>
            <a:off x="3380971" y="4502595"/>
            <a:ext cx="1708212" cy="2011680"/>
          </a:xfrm>
          <a:prstGeom prst="roundRect">
            <a:avLst>
              <a:gd name="adj" fmla="val 11111"/>
            </a:avLst>
          </a:prstGeom>
          <a:solidFill>
            <a:schemeClr val="tx1"/>
          </a:solidFill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16" descr="C:\Documents and Settings\User\Local Settings\Temporary Internet Files\Content.IE5\8RTFEMV1\MCj0112956000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0"/>
          <a:stretch>
            <a:fillRect/>
          </a:stretch>
        </p:blipFill>
        <p:spPr bwMode="auto">
          <a:xfrm>
            <a:off x="5653421" y="267118"/>
            <a:ext cx="2950718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Janet\AppData\Local\Microsoft\Windows\Temporary Internet Files\Content.IE5\ETAMTL2V\MC90025081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338" y="1877908"/>
            <a:ext cx="2269205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02899" y="6077670"/>
            <a:ext cx="1573427" cy="436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Identifiez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422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Comment est-ce </a:t>
            </a:r>
            <a:r>
              <a:rPr lang="en-US" sz="4400" dirty="0" err="1" smtClean="0">
                <a:solidFill>
                  <a:schemeClr val="accent1"/>
                </a:solidFill>
              </a:rPr>
              <a:t>qu’on</a:t>
            </a:r>
            <a:r>
              <a:rPr lang="en-US" sz="4400" dirty="0" smtClean="0">
                <a:solidFill>
                  <a:schemeClr val="accent1"/>
                </a:solidFill>
              </a:rPr>
              <a:t> fait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How do you make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17432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C’est facile de faire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Is it easy to make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38195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Qu’est-ce </a:t>
            </a:r>
            <a:r>
              <a:rPr lang="en-US" sz="4400" dirty="0" err="1" smtClean="0">
                <a:solidFill>
                  <a:schemeClr val="accent1"/>
                </a:solidFill>
              </a:rPr>
              <a:t>qu’il</a:t>
            </a:r>
            <a:r>
              <a:rPr lang="en-US" sz="4400" dirty="0" smtClean="0">
                <a:solidFill>
                  <a:schemeClr val="accent1"/>
                </a:solidFill>
              </a:rPr>
              <a:t> y a dans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what’s in …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42280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1"/>
                </a:solidFill>
              </a:rPr>
              <a:t>couper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27650" name="Picture 2" descr="Bell Pepper, Capsicum, Red, Sweet Pepper, Cut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119" y="1826794"/>
            <a:ext cx="6096000" cy="405765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54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la </a:t>
            </a:r>
            <a:r>
              <a:rPr lang="en-US" sz="4400" dirty="0" err="1" smtClean="0">
                <a:solidFill>
                  <a:schemeClr val="accent1"/>
                </a:solidFill>
              </a:rPr>
              <a:t>carotte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"/>
          <a:stretch/>
        </p:blipFill>
        <p:spPr>
          <a:xfrm>
            <a:off x="1803078" y="1850640"/>
            <a:ext cx="5546081" cy="393192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95154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1"/>
                </a:solidFill>
              </a:rPr>
              <a:t>ajouter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29698" name="Picture 2" descr="https://pixabay.com/static/uploads/photo/2014/03/25/17/00/plus-297823_64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31" t="-4140" r="-4431" b="-4140"/>
          <a:stretch/>
        </p:blipFill>
        <p:spPr bwMode="auto">
          <a:xfrm>
            <a:off x="2350385" y="1796716"/>
            <a:ext cx="4451468" cy="445552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33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1"/>
                </a:solidFill>
              </a:rPr>
              <a:t>mélanger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31746" name="Picture 2" descr="Porridge, Stir, Whisk, C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119" y="1907005"/>
            <a:ext cx="6096000" cy="405765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90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c’est </a:t>
            </a:r>
            <a:r>
              <a:rPr lang="en-US" sz="4400" dirty="0" err="1" smtClean="0">
                <a:solidFill>
                  <a:schemeClr val="accent1"/>
                </a:solidFill>
              </a:rPr>
              <a:t>très</a:t>
            </a:r>
            <a:r>
              <a:rPr lang="en-US" sz="4400" dirty="0" smtClean="0">
                <a:solidFill>
                  <a:schemeClr val="accent1"/>
                </a:solidFill>
              </a:rPr>
              <a:t> simple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it’s very simple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12032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c’est </a:t>
            </a:r>
            <a:r>
              <a:rPr lang="en-US" sz="4400" dirty="0" err="1" smtClean="0">
                <a:solidFill>
                  <a:schemeClr val="accent1"/>
                </a:solidFill>
              </a:rPr>
              <a:t>compliqué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it’s complicated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10968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il y a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there is; there are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19910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ell Pepper, Capsicum, Red, Sweet Pepper, Cut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656" y="604528"/>
            <a:ext cx="2747492" cy="1828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13422" y="253801"/>
            <a:ext cx="5285390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is it easy to make</a:t>
            </a:r>
            <a:endParaRPr lang="en-US" sz="40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13422" y="1347309"/>
            <a:ext cx="5245285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what’s in …</a:t>
            </a:r>
            <a:endParaRPr lang="en-US" sz="4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13424" y="3532666"/>
            <a:ext cx="5245285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how do you make</a:t>
            </a:r>
            <a:endParaRPr lang="en-US" sz="4000" b="1" dirty="0"/>
          </a:p>
        </p:txBody>
      </p:sp>
      <p:pic>
        <p:nvPicPr>
          <p:cNvPr id="6" name="Picture 2" descr="https://pixabay.com/static/uploads/photo/2014/03/25/17/00/plus-297823_64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31" t="-4140" r="-4431" b="-4140"/>
          <a:stretch/>
        </p:blipFill>
        <p:spPr bwMode="auto">
          <a:xfrm>
            <a:off x="6194426" y="2704352"/>
            <a:ext cx="1827134" cy="1828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orridge, Stir, Whisk, C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656" y="4804176"/>
            <a:ext cx="2747492" cy="1828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13423" y="2439711"/>
            <a:ext cx="5245285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it’s very simple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13425" y="5718576"/>
            <a:ext cx="5245285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it’s complicated</a:t>
            </a:r>
            <a:endParaRPr lang="en-US" sz="4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13424" y="4625621"/>
            <a:ext cx="5245285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there is; there are</a:t>
            </a:r>
            <a:endParaRPr lang="en-US" sz="4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7471719" y="63022"/>
            <a:ext cx="1573427" cy="436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Identifiez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994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3422" y="253800"/>
            <a:ext cx="4176585" cy="1270199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is it easy to make</a:t>
            </a:r>
            <a:endParaRPr lang="en-US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908404" y="1525309"/>
            <a:ext cx="3983047" cy="1409479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it’s very simple</a:t>
            </a:r>
            <a:endParaRPr lang="en-US" sz="4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464907" y="0"/>
            <a:ext cx="222422" cy="6858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MC900232549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2"/>
          <a:stretch>
            <a:fillRect/>
          </a:stretch>
        </p:blipFill>
        <p:spPr bwMode="auto">
          <a:xfrm>
            <a:off x="633720" y="2114005"/>
            <a:ext cx="3310890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82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3423" y="1347309"/>
            <a:ext cx="4214738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what’s in …</a:t>
            </a:r>
            <a:endParaRPr lang="en-US" sz="4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883551" y="206338"/>
            <a:ext cx="4077570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there is/are</a:t>
            </a:r>
            <a:endParaRPr lang="en-US" sz="4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464907" y="0"/>
            <a:ext cx="222422" cy="6858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98" descr="C:\Users\Janet\AppData\Local\Microsoft\Windows\Temporary Internet Files\Content.IE5\ETAMTL2V\MC900411904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" t="-3045" r="13306" b="6898"/>
          <a:stretch/>
        </p:blipFill>
        <p:spPr bwMode="auto">
          <a:xfrm>
            <a:off x="4883551" y="1347309"/>
            <a:ext cx="1552920" cy="1828800"/>
          </a:xfrm>
          <a:prstGeom prst="roundRect">
            <a:avLst>
              <a:gd name="adj" fmla="val 11111"/>
            </a:avLst>
          </a:prstGeom>
          <a:solidFill>
            <a:schemeClr val="tx1"/>
          </a:solidFill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Picture 16" descr="C:\Documents and Settings\User\Local Settings\Temporary Internet Files\Content.IE5\8RTFEMV1\MCj0112956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0"/>
          <a:stretch>
            <a:fillRect/>
          </a:stretch>
        </p:blipFill>
        <p:spPr bwMode="auto">
          <a:xfrm>
            <a:off x="6565874" y="3671285"/>
            <a:ext cx="2395247" cy="1828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Olive Oil, Greek, Oil, Olive, Bottle, Glass, Italia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13649" r="28488" b="5299"/>
          <a:stretch/>
        </p:blipFill>
        <p:spPr bwMode="auto">
          <a:xfrm>
            <a:off x="4883551" y="3671285"/>
            <a:ext cx="1300350" cy="1828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" descr="MC910216978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199377" y="1344789"/>
            <a:ext cx="1761744" cy="1828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4" name="Picture 2" descr="MP900384682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" r="1161"/>
          <a:stretch>
            <a:fillRect/>
          </a:stretch>
        </p:blipFill>
        <p:spPr bwMode="auto">
          <a:xfrm>
            <a:off x="1011117" y="2756885"/>
            <a:ext cx="2419350" cy="1828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11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2221" y="266233"/>
            <a:ext cx="3918683" cy="1294442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how do you make</a:t>
            </a:r>
            <a:endParaRPr lang="en-US" sz="4000" b="1" dirty="0"/>
          </a:p>
        </p:txBody>
      </p:sp>
      <p:pic>
        <p:nvPicPr>
          <p:cNvPr id="6" name="Picture 2" descr="https://pixabay.com/static/uploads/photo/2014/03/25/17/00/plus-297823_64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31" t="-4140" r="-4431" b="-4140"/>
          <a:stretch/>
        </p:blipFill>
        <p:spPr bwMode="auto">
          <a:xfrm>
            <a:off x="4858075" y="3604129"/>
            <a:ext cx="1370349" cy="13716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orridge, Stir, Whisk, Co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716" y="266233"/>
            <a:ext cx="2060618" cy="13716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4464907" y="0"/>
            <a:ext cx="222422" cy="6858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98" descr="C:\Users\Janet\AppData\Local\Microsoft\Windows\Temporary Internet Files\Content.IE5\ETAMTL2V\MC900411904[1].wm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" t="-3045" r="13306" b="6898"/>
          <a:stretch/>
        </p:blipFill>
        <p:spPr bwMode="auto">
          <a:xfrm>
            <a:off x="4848716" y="1935181"/>
            <a:ext cx="1164690" cy="1371600"/>
          </a:xfrm>
          <a:prstGeom prst="roundRect">
            <a:avLst>
              <a:gd name="adj" fmla="val 11111"/>
            </a:avLst>
          </a:prstGeom>
          <a:solidFill>
            <a:schemeClr val="tx1"/>
          </a:solidFill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Picture 16" descr="C:\Documents and Settings\User\Local Settings\Temporary Internet Files\Content.IE5\8RTFEMV1\MCj0112956000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0"/>
          <a:stretch>
            <a:fillRect/>
          </a:stretch>
        </p:blipFill>
        <p:spPr bwMode="auto">
          <a:xfrm rot="5400000">
            <a:off x="7308528" y="1615055"/>
            <a:ext cx="2011853" cy="13716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Olive Oil, Greek, Oil, Olive, Bottle, Glass, Italian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13649" r="28488" b="5299"/>
          <a:stretch/>
        </p:blipFill>
        <p:spPr bwMode="auto">
          <a:xfrm>
            <a:off x="6333399" y="1935181"/>
            <a:ext cx="975263" cy="13716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MC900232549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2"/>
          <a:stretch>
            <a:fillRect/>
          </a:stretch>
        </p:blipFill>
        <p:spPr bwMode="auto">
          <a:xfrm>
            <a:off x="610617" y="1891071"/>
            <a:ext cx="3310890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MC900331294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048" y="3604129"/>
            <a:ext cx="1571625" cy="13716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48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3422" y="253800"/>
            <a:ext cx="4232155" cy="1244073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is it easy to make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959296" y="2679014"/>
            <a:ext cx="3862488" cy="146304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it’s complicated</a:t>
            </a:r>
            <a:endParaRPr lang="en-US" sz="4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464907" y="0"/>
            <a:ext cx="222422" cy="6858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MC900353826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56"/>
          <a:stretch>
            <a:fillRect/>
          </a:stretch>
        </p:blipFill>
        <p:spPr bwMode="auto">
          <a:xfrm>
            <a:off x="1105273" y="2130374"/>
            <a:ext cx="2490153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9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la </a:t>
            </a:r>
            <a:r>
              <a:rPr lang="en-US" sz="4400" dirty="0" err="1" smtClean="0">
                <a:solidFill>
                  <a:schemeClr val="accent1"/>
                </a:solidFill>
              </a:rPr>
              <a:t>courgette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3" name="Picture 4" descr="C:\Users\Janet\AppData\Local\Microsoft\Windows\Temporary Internet Files\Content.IE5\LXI815WN\MC9002153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1213" y="2087563"/>
            <a:ext cx="7521575" cy="355123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99414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ell Pepper, Capsicum, Red, Sweet Pepper, Cutt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0"/>
          <a:stretch/>
        </p:blipFill>
        <p:spPr bwMode="auto">
          <a:xfrm>
            <a:off x="5034951" y="415934"/>
            <a:ext cx="1448208" cy="1828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0614" y="415934"/>
            <a:ext cx="3901613" cy="1378859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how do you make</a:t>
            </a:r>
            <a:endParaRPr lang="en-US" sz="4000" b="1" dirty="0"/>
          </a:p>
        </p:txBody>
      </p:sp>
      <p:pic>
        <p:nvPicPr>
          <p:cNvPr id="6" name="Picture 2" descr="https://pixabay.com/static/uploads/photo/2014/03/25/17/00/plus-297823_64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31" t="-4140" r="-4431" b="-4140"/>
          <a:stretch/>
        </p:blipFill>
        <p:spPr bwMode="auto">
          <a:xfrm>
            <a:off x="5034951" y="2610055"/>
            <a:ext cx="1827134" cy="1828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orridge, Stir, Whisk, C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5" y="4804176"/>
            <a:ext cx="2747492" cy="1828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4464907" y="0"/>
            <a:ext cx="222422" cy="6858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6" descr="C:\Documents and Settings\User\Local Settings\Temporary Internet Files\Content.IE5\8RTFEMV1\MCj0112956000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0"/>
          <a:stretch>
            <a:fillRect/>
          </a:stretch>
        </p:blipFill>
        <p:spPr bwMode="auto">
          <a:xfrm rot="5400000">
            <a:off x="7111401" y="2610057"/>
            <a:ext cx="1828801" cy="1828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" descr="MC910216978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937566" y="415934"/>
            <a:ext cx="1761744" cy="1828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6" name="Picture 2" descr="MP900384682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" r="1161"/>
          <a:stretch>
            <a:fillRect/>
          </a:stretch>
        </p:blipFill>
        <p:spPr bwMode="auto">
          <a:xfrm>
            <a:off x="1015713" y="2344718"/>
            <a:ext cx="2419350" cy="1828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87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4555" y="572546"/>
            <a:ext cx="4176585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what’s in …</a:t>
            </a:r>
            <a:endParaRPr lang="en-US" sz="4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915130" y="598811"/>
            <a:ext cx="4028574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there is/are</a:t>
            </a:r>
            <a:endParaRPr lang="en-US" sz="4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464907" y="0"/>
            <a:ext cx="222422" cy="6858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9_2_dried_fruit[1]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02"/>
          <a:stretch/>
        </p:blipFill>
        <p:spPr bwMode="auto">
          <a:xfrm>
            <a:off x="5752930" y="4280611"/>
            <a:ext cx="2352973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MC900232549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2"/>
          <a:stretch>
            <a:fillRect/>
          </a:stretch>
        </p:blipFill>
        <p:spPr bwMode="auto">
          <a:xfrm>
            <a:off x="610617" y="1891071"/>
            <a:ext cx="3310890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MC900331294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892" y="1891071"/>
            <a:ext cx="2305050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27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Teaspoon, Measure, Measuring, Spoon, T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42" y="4500351"/>
            <a:ext cx="1828800" cy="9144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ixabay.com/static/uploads/photo/2014/03/25/17/00/plus-297823_64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31" t="-4140" r="-4431" b="-4140"/>
          <a:stretch/>
        </p:blipFill>
        <p:spPr bwMode="auto">
          <a:xfrm>
            <a:off x="342620" y="351576"/>
            <a:ext cx="1370349" cy="13716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orridge, Stir, Whisk, Co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292" y="4894419"/>
            <a:ext cx="2060618" cy="13716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8" descr="C:\Users\Janet\AppData\Local\Microsoft\Windows\Temporary Internet Files\Content.IE5\ETAMTL2V\MC900411904[1].wm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" t="-3045" r="13306" b="6898"/>
          <a:stretch/>
        </p:blipFill>
        <p:spPr bwMode="auto">
          <a:xfrm>
            <a:off x="4848715" y="351576"/>
            <a:ext cx="1164690" cy="1371600"/>
          </a:xfrm>
          <a:prstGeom prst="roundRect">
            <a:avLst>
              <a:gd name="adj" fmla="val 11111"/>
            </a:avLst>
          </a:prstGeom>
          <a:solidFill>
            <a:schemeClr val="tx1"/>
          </a:solidFill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Picture 16" descr="C:\Documents and Settings\User\Local Settings\Temporary Internet Files\Content.IE5\8RTFEMV1\MCj0112956000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0"/>
          <a:stretch>
            <a:fillRect/>
          </a:stretch>
        </p:blipFill>
        <p:spPr bwMode="auto">
          <a:xfrm rot="5400000">
            <a:off x="4425132" y="4894419"/>
            <a:ext cx="2011853" cy="13716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Olive Oil, Greek, Oil, Olive, Bottle, Glass, Italia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13649" r="28488" b="5299"/>
          <a:stretch/>
        </p:blipFill>
        <p:spPr bwMode="auto">
          <a:xfrm>
            <a:off x="4943428" y="2392381"/>
            <a:ext cx="975263" cy="13716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ooking, Baking, Measuring, Cup, Spo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42" y="580176"/>
            <a:ext cx="1828800" cy="9144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images.clipartpanda.com/tablespoon-clipart-mspoon.gif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1" b="24461"/>
          <a:stretch/>
        </p:blipFill>
        <p:spPr bwMode="auto">
          <a:xfrm>
            <a:off x="2366442" y="2163781"/>
            <a:ext cx="1828800" cy="9144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mages.clipartpanda.com/tablespoon-clipart-mspoon.gif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1" b="24461"/>
          <a:stretch/>
        </p:blipFill>
        <p:spPr bwMode="auto">
          <a:xfrm>
            <a:off x="2366442" y="3051130"/>
            <a:ext cx="1828800" cy="9144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Teaspoon, Measure, Measuring, Spoon, T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123" y="5123019"/>
            <a:ext cx="1828800" cy="9144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easpoon, Measure, Measuring, Spoon, T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123" y="5849435"/>
            <a:ext cx="1828800" cy="9144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04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tu </a:t>
            </a:r>
            <a:r>
              <a:rPr lang="en-US" sz="4400" dirty="0" err="1" smtClean="0">
                <a:solidFill>
                  <a:schemeClr val="accent1"/>
                </a:solidFill>
              </a:rPr>
              <a:t>veux</a:t>
            </a:r>
            <a:r>
              <a:rPr lang="en-US" sz="4400" dirty="0" smtClean="0">
                <a:solidFill>
                  <a:schemeClr val="accent1"/>
                </a:solidFill>
              </a:rPr>
              <a:t> bien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can you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would you mind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14396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tu me </a:t>
            </a:r>
            <a:r>
              <a:rPr lang="en-US" sz="4400" dirty="0" err="1" smtClean="0">
                <a:solidFill>
                  <a:schemeClr val="accent1"/>
                </a:solidFill>
              </a:rPr>
              <a:t>rapportes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can you bring me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38367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1"/>
                </a:solidFill>
              </a:rPr>
              <a:t>j’y</a:t>
            </a:r>
            <a:r>
              <a:rPr lang="en-US" sz="4400" dirty="0" smtClean="0">
                <a:solidFill>
                  <a:schemeClr val="accent1"/>
                </a:solidFill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</a:rPr>
              <a:t>vais</a:t>
            </a:r>
            <a:r>
              <a:rPr lang="en-US" sz="4400" dirty="0" smtClean="0">
                <a:solidFill>
                  <a:schemeClr val="accent1"/>
                </a:solidFill>
              </a:rPr>
              <a:t> tout de suite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I’ll go there right away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16309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je regrette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I am sorry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5592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je suis trop </a:t>
            </a:r>
            <a:r>
              <a:rPr lang="en-US" sz="4400" dirty="0" err="1" smtClean="0">
                <a:solidFill>
                  <a:schemeClr val="accent1"/>
                </a:solidFill>
              </a:rPr>
              <a:t>occupé</a:t>
            </a:r>
            <a:r>
              <a:rPr lang="en-US" sz="4400" dirty="0" smtClean="0">
                <a:solidFill>
                  <a:schemeClr val="accent1"/>
                </a:solidFill>
              </a:rPr>
              <a:t>(e)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I’m too busy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16977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1"/>
                </a:solidFill>
              </a:rPr>
              <a:t>rapporte</a:t>
            </a:r>
            <a:r>
              <a:rPr lang="en-US" sz="4400" dirty="0" smtClean="0">
                <a:solidFill>
                  <a:schemeClr val="accent1"/>
                </a:solidFill>
              </a:rPr>
              <a:t>(-moi)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bring (me)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7011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1"/>
                </a:solidFill>
              </a:rPr>
              <a:t>n’oublie</a:t>
            </a:r>
            <a:r>
              <a:rPr lang="en-US" sz="4400" dirty="0" smtClean="0">
                <a:solidFill>
                  <a:schemeClr val="accent1"/>
                </a:solidFill>
              </a:rPr>
              <a:t> pas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don’t forget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99465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le </a:t>
            </a:r>
            <a:r>
              <a:rPr lang="en-US" sz="4400" dirty="0" err="1" smtClean="0">
                <a:solidFill>
                  <a:schemeClr val="accent1"/>
                </a:solidFill>
              </a:rPr>
              <a:t>brocoli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3" name="Picture 10" descr="MC90023254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391570"/>
            <a:ext cx="5486400" cy="532606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32222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T</a:t>
            </a:r>
            <a:r>
              <a:rPr lang="en-US" sz="4400" dirty="0" smtClean="0">
                <a:solidFill>
                  <a:schemeClr val="accent1"/>
                </a:solidFill>
              </a:rPr>
              <a:t>u as </a:t>
            </a:r>
            <a:r>
              <a:rPr lang="en-US" sz="4400" dirty="0" err="1" smtClean="0">
                <a:solidFill>
                  <a:schemeClr val="accent1"/>
                </a:solidFill>
              </a:rPr>
              <a:t>besoin</a:t>
            </a:r>
            <a:r>
              <a:rPr lang="en-US" sz="4400" dirty="0" smtClean="0">
                <a:solidFill>
                  <a:schemeClr val="accent1"/>
                </a:solidFill>
              </a:rPr>
              <a:t> de </a:t>
            </a:r>
            <a:r>
              <a:rPr lang="en-US" sz="4400" dirty="0" err="1" smtClean="0">
                <a:solidFill>
                  <a:schemeClr val="accent1"/>
                </a:solidFill>
              </a:rPr>
              <a:t>rien</a:t>
            </a:r>
            <a:r>
              <a:rPr lang="en-US" sz="4400" dirty="0" smtClean="0">
                <a:solidFill>
                  <a:schemeClr val="accent1"/>
                </a:solidFill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</a:rPr>
              <a:t>d’autre</a:t>
            </a:r>
            <a:r>
              <a:rPr lang="en-US" sz="4400" dirty="0" smtClean="0">
                <a:solidFill>
                  <a:schemeClr val="accent1"/>
                </a:solidFill>
              </a:rPr>
              <a:t>?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Do you need anything else?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21803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Il </a:t>
            </a:r>
            <a:r>
              <a:rPr lang="en-US" sz="4400" dirty="0" err="1" smtClean="0">
                <a:solidFill>
                  <a:schemeClr val="accent1"/>
                </a:solidFill>
              </a:rPr>
              <a:t>te</a:t>
            </a:r>
            <a:r>
              <a:rPr lang="en-US" sz="4400" dirty="0" smtClean="0">
                <a:solidFill>
                  <a:schemeClr val="accent1"/>
                </a:solidFill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</a:rPr>
              <a:t>faut</a:t>
            </a:r>
            <a:r>
              <a:rPr lang="en-US" sz="4400" dirty="0" smtClean="0">
                <a:solidFill>
                  <a:schemeClr val="accent1"/>
                </a:solidFill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</a:rPr>
              <a:t>autre</a:t>
            </a:r>
            <a:r>
              <a:rPr lang="en-US" sz="4400" dirty="0" smtClean="0">
                <a:solidFill>
                  <a:schemeClr val="accent1"/>
                </a:solidFill>
              </a:rPr>
              <a:t> chose?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Do you need anything else?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92303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9326" y="4620877"/>
            <a:ext cx="7017939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can you; would you mind</a:t>
            </a:r>
            <a:endParaRPr lang="en-US" sz="40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249326" y="3511815"/>
            <a:ext cx="5245285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can you bring me</a:t>
            </a:r>
            <a:endParaRPr lang="en-US" sz="40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431957" y="1284559"/>
            <a:ext cx="4431980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bring (me)</a:t>
            </a:r>
            <a:endParaRPr lang="en-US" sz="4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49326" y="1284559"/>
            <a:ext cx="3746025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don’t forget</a:t>
            </a:r>
            <a:endParaRPr lang="en-US" sz="4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49326" y="2396665"/>
            <a:ext cx="6673515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I’ll go there right away</a:t>
            </a:r>
            <a:endParaRPr lang="en-US" sz="4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917989" y="5729939"/>
            <a:ext cx="3945948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 am sorry</a:t>
            </a:r>
            <a:endParaRPr lang="en-US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49326" y="5729939"/>
            <a:ext cx="4281485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I’m too busy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49326" y="172453"/>
            <a:ext cx="8614611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Do you need anything else? (2)</a:t>
            </a:r>
            <a:endParaRPr lang="en-US" sz="4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7463481" y="3532410"/>
            <a:ext cx="1573427" cy="436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Identifiez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573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7228" y="154686"/>
            <a:ext cx="3659799" cy="1222574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would you mind</a:t>
            </a:r>
            <a:endParaRPr lang="en-US" sz="4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903627" y="154686"/>
            <a:ext cx="4033903" cy="1385409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I’ll go there right away</a:t>
            </a:r>
            <a:endParaRPr lang="en-US" sz="4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4464907" y="0"/>
            <a:ext cx="222422" cy="6858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C:\Users\Janet\AppData\Local\Microsoft\Windows\Temporary Internet Files\Content.IE5\LXI815WN\MC9002153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741" y="4542823"/>
            <a:ext cx="4260769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5" name="Picture 2" descr="http://www.clipartbest.com/cliparts/xig/ojn/xigojnjyT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" b="2047"/>
          <a:stretch/>
        </p:blipFill>
        <p:spPr bwMode="auto">
          <a:xfrm>
            <a:off x="1059573" y="1648275"/>
            <a:ext cx="2375107" cy="2473429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48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68773" y="274063"/>
            <a:ext cx="3746025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bring me</a:t>
            </a:r>
            <a:endParaRPr lang="en-US" sz="4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903627" y="274064"/>
            <a:ext cx="4033903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right away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947604" y="2095714"/>
            <a:ext cx="3945948" cy="1947865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Do you need anything else? </a:t>
            </a:r>
            <a:endParaRPr lang="en-US" sz="4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4464907" y="0"/>
            <a:ext cx="222422" cy="6858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C90024613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808" y="4880906"/>
            <a:ext cx="3056060" cy="1828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4" name="Picture 4" descr="C:\Users\Janet\AppData\Local\Microsoft\Windows\Temporary Internet Files\Content.IE5\ETAMTL2V\MC9002508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82" y="1398047"/>
            <a:ext cx="2062913" cy="1828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41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92081" y="160277"/>
            <a:ext cx="3746025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don’t forget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896125" y="1403278"/>
            <a:ext cx="3945948" cy="1947865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Do you need anything else? </a:t>
            </a:r>
            <a:endParaRPr lang="en-US" sz="4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4464907" y="0"/>
            <a:ext cx="222422" cy="6858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1" descr="MC900246155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3061" y="4824228"/>
            <a:ext cx="2838445" cy="1828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2" name="Picture 10" descr="C:\Users\Janet\AppData\Local\Microsoft\Windows\Temporary Internet Files\Content.IE5\MKWAKUHK\MC90038303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8104" y="3371611"/>
            <a:ext cx="2339875" cy="1828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5" name="Picture 2" descr="Bell Pepper, Capsicum, Red, Sweet Pepper, Cutt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0"/>
          <a:stretch/>
        </p:blipFill>
        <p:spPr bwMode="auto">
          <a:xfrm>
            <a:off x="1540989" y="1308744"/>
            <a:ext cx="1448208" cy="1828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90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9764" y="192635"/>
            <a:ext cx="3659799" cy="1222574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would you mind</a:t>
            </a:r>
            <a:endParaRPr lang="en-US" sz="4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992834" y="278373"/>
            <a:ext cx="3945948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 am sorry</a:t>
            </a:r>
            <a:endParaRPr lang="en-US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980593" y="1482265"/>
            <a:ext cx="3879974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I’m too busy</a:t>
            </a:r>
            <a:endParaRPr lang="en-US" sz="4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4464907" y="0"/>
            <a:ext cx="222422" cy="6858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" descr="http://www.wholeheartedplumbing.com/wp-content/uploads/2014/08/boil_wat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4" t="14254"/>
          <a:stretch/>
        </p:blipFill>
        <p:spPr bwMode="auto">
          <a:xfrm>
            <a:off x="676609" y="1760808"/>
            <a:ext cx="3126108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Drops Of Water, Water, Nature, Liqu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4" y="4118087"/>
            <a:ext cx="2943578" cy="1959319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18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3687" y="278373"/>
            <a:ext cx="3984921" cy="1313223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can you bring me</a:t>
            </a:r>
            <a:endParaRPr lang="en-US" sz="4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992834" y="278373"/>
            <a:ext cx="3945948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 am sorry</a:t>
            </a:r>
            <a:endParaRPr lang="en-US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980593" y="1482265"/>
            <a:ext cx="3879974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I’m too busy</a:t>
            </a:r>
            <a:endParaRPr lang="en-US" sz="4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4464907" y="0"/>
            <a:ext cx="222422" cy="6858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3" descr="MC900441719[1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"/>
          <a:stretch/>
        </p:blipFill>
        <p:spPr>
          <a:xfrm>
            <a:off x="263687" y="1899623"/>
            <a:ext cx="2306156" cy="2286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9" name="Picture 52" descr="MC90025081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091" y="4340569"/>
            <a:ext cx="2185517" cy="2286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68773" y="278373"/>
            <a:ext cx="3746025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don’t forget</a:t>
            </a:r>
            <a:endParaRPr lang="en-US" sz="4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903627" y="278373"/>
            <a:ext cx="4033903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right away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947604" y="2090378"/>
            <a:ext cx="3945948" cy="1947865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Do you need anything else? </a:t>
            </a:r>
            <a:endParaRPr lang="en-US" sz="4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4464907" y="0"/>
            <a:ext cx="222422" cy="6858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4" descr="Olive Oil, Greek, Oil, Olive, Bottle, Glass, Italia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13649" r="28488" b="5299"/>
          <a:stretch/>
        </p:blipFill>
        <p:spPr bwMode="auto">
          <a:xfrm>
            <a:off x="2684413" y="4050003"/>
            <a:ext cx="1430385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8" descr="C:\Users\Janet\AppData\Local\Microsoft\Windows\Temporary Internet Files\Content.IE5\ETAMTL2V\MC900411904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" t="-3045" r="13306" b="6898"/>
          <a:stretch/>
        </p:blipFill>
        <p:spPr bwMode="auto">
          <a:xfrm>
            <a:off x="368773" y="4050003"/>
            <a:ext cx="1708212" cy="2011680"/>
          </a:xfrm>
          <a:prstGeom prst="roundRect">
            <a:avLst>
              <a:gd name="adj" fmla="val 11111"/>
            </a:avLst>
          </a:prstGeom>
          <a:solidFill>
            <a:schemeClr val="tx1"/>
          </a:solidFill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7" name="Picture 2" descr="Porridge, Stir, Whisk, C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39" y="1495585"/>
            <a:ext cx="2747492" cy="1828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97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95559" y="351116"/>
            <a:ext cx="3327380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bring me</a:t>
            </a:r>
            <a:endParaRPr lang="en-US" sz="4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992834" y="278373"/>
            <a:ext cx="3945948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 am sorry</a:t>
            </a:r>
            <a:endParaRPr lang="en-US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980593" y="1482265"/>
            <a:ext cx="3879974" cy="9144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I’m too busy</a:t>
            </a:r>
            <a:endParaRPr lang="en-US" sz="4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4464907" y="0"/>
            <a:ext cx="222422" cy="6858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9" descr="MC900250843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959" y="1768172"/>
            <a:ext cx="3126579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" name="Picture 25" descr="MC900290459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0534" y="4008716"/>
            <a:ext cx="2217427" cy="2286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57502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Documents and Settings\User\Local Settings\Temporary Internet Files\Content.IE5\CTUN8TUN\MCj0215789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20" y="2448333"/>
            <a:ext cx="2138056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1" descr="MC900246155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228" y="4693599"/>
            <a:ext cx="3122289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4" descr="C:\Users\Janet\AppData\Local\Microsoft\Windows\Temporary Internet Files\Content.IE5\MKWAKUHK\MC90035867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594961" y="2448333"/>
            <a:ext cx="2226067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16" descr="MC900331282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90700" y="2448333"/>
            <a:ext cx="2535936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"/>
          <a:stretch/>
        </p:blipFill>
        <p:spPr>
          <a:xfrm>
            <a:off x="4407871" y="4693599"/>
            <a:ext cx="2837530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4" descr="C:\Users\Janet\AppData\Local\Microsoft\Windows\Temporary Internet Files\Content.IE5\LXI815WN\MC90021535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5785" y="203068"/>
            <a:ext cx="4260769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10" descr="MC900232542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228" y="203068"/>
            <a:ext cx="2072240" cy="2011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Rounded Rectangle 8"/>
          <p:cNvSpPr/>
          <p:nvPr/>
        </p:nvSpPr>
        <p:spPr>
          <a:xfrm>
            <a:off x="7471719" y="203068"/>
            <a:ext cx="1573427" cy="436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Identifiez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127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3687" y="278373"/>
            <a:ext cx="3984921" cy="1313223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can you bring me</a:t>
            </a:r>
            <a:endParaRPr lang="en-US" sz="4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903628" y="278373"/>
            <a:ext cx="4033903" cy="1385409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I’ll go there right away</a:t>
            </a:r>
            <a:endParaRPr lang="en-US" sz="4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4464907" y="0"/>
            <a:ext cx="222422" cy="6858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4" descr="MC9004369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7222" r="6667" b="10001"/>
          <a:stretch>
            <a:fillRect/>
          </a:stretch>
        </p:blipFill>
        <p:spPr>
          <a:xfrm>
            <a:off x="1128563" y="4373755"/>
            <a:ext cx="2255168" cy="2286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7" name="Picture 13" descr="MC900436905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0303"/>
          <a:stretch>
            <a:fillRect/>
          </a:stretch>
        </p:blipFill>
        <p:spPr>
          <a:xfrm>
            <a:off x="1097631" y="1835704"/>
            <a:ext cx="2317032" cy="2286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9579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la bouffe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64379" y="1491916"/>
            <a:ext cx="1235242" cy="1026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Bradley Hand ITC" panose="03070402050302030203" pitchFamily="66" charset="0"/>
              </a:rPr>
              <a:t>Entre</a:t>
            </a:r>
          </a:p>
          <a:p>
            <a:pPr algn="ctr"/>
            <a:r>
              <a:rPr lang="en-US" b="1" dirty="0" err="1" smtClean="0">
                <a:latin typeface="Bradley Hand ITC" panose="03070402050302030203" pitchFamily="66" charset="0"/>
              </a:rPr>
              <a:t>copains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pic>
        <p:nvPicPr>
          <p:cNvPr id="34818" name="Picture 2" descr="Buffet, Eat, Slabs, Chun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119" y="1491916"/>
            <a:ext cx="6096000" cy="4572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1"/>
                </a:solidFill>
              </a:rPr>
              <a:t>bouffer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764379" y="1491916"/>
            <a:ext cx="1235242" cy="1026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Bradley Hand ITC" panose="03070402050302030203" pitchFamily="66" charset="0"/>
              </a:rPr>
              <a:t>Entre</a:t>
            </a:r>
          </a:p>
          <a:p>
            <a:pPr algn="ctr"/>
            <a:r>
              <a:rPr lang="en-US" b="1" dirty="0" err="1" smtClean="0">
                <a:latin typeface="Bradley Hand ITC" panose="03070402050302030203" pitchFamily="66" charset="0"/>
              </a:rPr>
              <a:t>copains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156" y="2005263"/>
            <a:ext cx="3971926" cy="41148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2804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la </a:t>
            </a:r>
            <a:r>
              <a:rPr lang="en-US" sz="4400" dirty="0" err="1" smtClean="0">
                <a:solidFill>
                  <a:schemeClr val="accent1"/>
                </a:solidFill>
              </a:rPr>
              <a:t>flotte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764379" y="1491916"/>
            <a:ext cx="1235242" cy="1026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Bradley Hand ITC" panose="03070402050302030203" pitchFamily="66" charset="0"/>
              </a:rPr>
              <a:t>Entre</a:t>
            </a:r>
          </a:p>
          <a:p>
            <a:pPr algn="ctr"/>
            <a:r>
              <a:rPr lang="en-US" b="1" dirty="0" err="1" smtClean="0">
                <a:latin typeface="Bradley Hand ITC" panose="03070402050302030203" pitchFamily="66" charset="0"/>
              </a:rPr>
              <a:t>copains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pic>
        <p:nvPicPr>
          <p:cNvPr id="35842" name="Picture 2" descr="Water, Cup, Beverages, Drinking, Drink, Glass, Flui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58" b="14474"/>
          <a:stretch/>
        </p:blipFill>
        <p:spPr bwMode="auto">
          <a:xfrm>
            <a:off x="2522993" y="1491916"/>
            <a:ext cx="4106252" cy="4937760"/>
          </a:xfrm>
          <a:prstGeom prst="roundRect">
            <a:avLst>
              <a:gd name="adj" fmla="val 11111"/>
            </a:avLst>
          </a:prstGeom>
          <a:solidFill>
            <a:schemeClr val="tx1">
              <a:lumMod val="75000"/>
            </a:scheme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36891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les </a:t>
            </a:r>
            <a:r>
              <a:rPr lang="en-US" sz="4400" dirty="0" err="1" smtClean="0">
                <a:solidFill>
                  <a:schemeClr val="accent1"/>
                </a:solidFill>
              </a:rPr>
              <a:t>nouilles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764379" y="1491916"/>
            <a:ext cx="1235242" cy="1026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Bradley Hand ITC" panose="03070402050302030203" pitchFamily="66" charset="0"/>
              </a:rPr>
              <a:t>Entre</a:t>
            </a:r>
          </a:p>
          <a:p>
            <a:pPr algn="ctr"/>
            <a:r>
              <a:rPr lang="en-US" b="1" dirty="0" err="1" smtClean="0">
                <a:latin typeface="Bradley Hand ITC" panose="03070402050302030203" pitchFamily="66" charset="0"/>
              </a:rPr>
              <a:t>copains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pic>
        <p:nvPicPr>
          <p:cNvPr id="37890" name="Picture 2" descr="Noodles, Yellow, Pasta, Food, Eat, Lunch, Carbohydr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119" y="1736391"/>
            <a:ext cx="5730240" cy="42976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85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les </a:t>
            </a:r>
            <a:r>
              <a:rPr lang="en-US" sz="4400" dirty="0" err="1" smtClean="0">
                <a:solidFill>
                  <a:schemeClr val="accent1"/>
                </a:solidFill>
              </a:rPr>
              <a:t>patates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764379" y="1491916"/>
            <a:ext cx="1235242" cy="1026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Bradley Hand ITC" panose="03070402050302030203" pitchFamily="66" charset="0"/>
              </a:rPr>
              <a:t>Entre</a:t>
            </a:r>
          </a:p>
          <a:p>
            <a:pPr algn="ctr"/>
            <a:r>
              <a:rPr lang="en-US" b="1" dirty="0" err="1" smtClean="0">
                <a:latin typeface="Bradley Hand ITC" panose="03070402050302030203" pitchFamily="66" charset="0"/>
              </a:rPr>
              <a:t>copains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pic>
        <p:nvPicPr>
          <p:cNvPr id="5" name="Picture 16" descr="MC90033128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609725"/>
            <a:ext cx="5943600" cy="471487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87833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64379" y="1491916"/>
            <a:ext cx="1235242" cy="1026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Bradley Hand ITC" panose="03070402050302030203" pitchFamily="66" charset="0"/>
              </a:rPr>
              <a:t>Entre</a:t>
            </a:r>
          </a:p>
          <a:p>
            <a:pPr algn="ctr"/>
            <a:r>
              <a:rPr lang="en-US" b="1" dirty="0" err="1" smtClean="0">
                <a:latin typeface="Bradley Hand ITC" panose="03070402050302030203" pitchFamily="66" charset="0"/>
              </a:rPr>
              <a:t>copains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pic>
        <p:nvPicPr>
          <p:cNvPr id="3" name="Picture 2" descr="Buffet, Eat, Slabs, Chun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947" y="448082"/>
            <a:ext cx="3048000" cy="2286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43" y="3148263"/>
            <a:ext cx="2206626" cy="2286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2" descr="Water, Cup, Beverages, Drinking, Drink, Glass, Flui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58" b="14474"/>
          <a:stretch/>
        </p:blipFill>
        <p:spPr bwMode="auto">
          <a:xfrm>
            <a:off x="3967030" y="3148263"/>
            <a:ext cx="1901043" cy="2286000"/>
          </a:xfrm>
          <a:prstGeom prst="roundRect">
            <a:avLst>
              <a:gd name="adj" fmla="val 11111"/>
            </a:avLst>
          </a:prstGeom>
          <a:solidFill>
            <a:schemeClr val="tx1">
              <a:lumMod val="75000"/>
            </a:scheme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16" descr="MC900331282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515" y="3148263"/>
            <a:ext cx="2881745" cy="2286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2" descr="Noodles, Yellow, Pasta, Food, Eat, Lunch, Carbohydrat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5" y="466725"/>
            <a:ext cx="3048000" cy="2286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7471719" y="203068"/>
            <a:ext cx="1573427" cy="436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Identifiez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049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qui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7200" b="1" dirty="0" smtClean="0"/>
              <a:t>who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96292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1"/>
                </a:solidFill>
              </a:rPr>
              <a:t>pourquoi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7200" b="1" dirty="0" smtClean="0"/>
              <a:t>why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1929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7881" y="387178"/>
            <a:ext cx="7636476" cy="78259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que (</a:t>
            </a:r>
            <a:r>
              <a:rPr lang="en-US" sz="4400" dirty="0" err="1" smtClean="0">
                <a:solidFill>
                  <a:schemeClr val="accent1"/>
                </a:solidFill>
              </a:rPr>
              <a:t>qu</a:t>
            </a:r>
            <a:r>
              <a:rPr lang="en-US" sz="4400" dirty="0" smtClean="0">
                <a:solidFill>
                  <a:schemeClr val="accent1"/>
                </a:solidFill>
              </a:rPr>
              <a:t>’)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881" y="1957137"/>
            <a:ext cx="7636476" cy="3962400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7200" b="1" dirty="0" smtClean="0"/>
              <a:t>what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20645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Brushed Metal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67B64C2-E5B0-424C-A90A-CEF65ED404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 brushed metal presentation (widescreen)</Template>
  <TotalTime>0</TotalTime>
  <Words>1760</Words>
  <Application>Microsoft Office PowerPoint</Application>
  <PresentationFormat>On-screen Show (4:3)</PresentationFormat>
  <Paragraphs>504</Paragraphs>
  <Slides>216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216</vt:i4>
      </vt:variant>
    </vt:vector>
  </HeadingPairs>
  <TitlesOfParts>
    <vt:vector size="221" baseType="lpstr">
      <vt:lpstr>Arial</vt:lpstr>
      <vt:lpstr>Bradley Hand ITC</vt:lpstr>
      <vt:lpstr>Georgia</vt:lpstr>
      <vt:lpstr>Wingdings</vt:lpstr>
      <vt:lpstr>Brushed Metal 16x9</vt:lpstr>
      <vt:lpstr>Bien Dit!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2015-08-02T16:36:23Z</dcterms:created>
  <dcterms:modified xsi:type="dcterms:W3CDTF">2019-02-22T00:50:59Z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TC030309819991</vt:lpwstr>
  </property>
</Properties>
</file>